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43" autoAdjust="0"/>
    <p:restoredTop sz="94660"/>
  </p:normalViewPr>
  <p:slideViewPr>
    <p:cSldViewPr snapToGrid="0" snapToObjects="1">
      <p:cViewPr varScale="1">
        <p:scale>
          <a:sx n="79" d="100"/>
          <a:sy n="79" d="100"/>
        </p:scale>
        <p:origin x="252" y="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E42F91-0603-4FE1-A875-4D0B62D2DC18}"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7EC505C8-DC0F-49E5-8157-B871A6E028C5}">
      <dgm:prSet/>
      <dgm:spPr/>
      <dgm:t>
        <a:bodyPr/>
        <a:lstStyle/>
        <a:p>
          <a:r>
            <a:rPr lang="en-US"/>
            <a:t>Real-time ingestion of Facebook posts using Facebook Graph API</a:t>
          </a:r>
        </a:p>
      </dgm:t>
    </dgm:pt>
    <dgm:pt modelId="{073C8651-6D9F-4336-9F9F-791FF9F49315}" type="parTrans" cxnId="{9707760B-B50D-4483-AC04-528C1F1BFF9D}">
      <dgm:prSet/>
      <dgm:spPr/>
      <dgm:t>
        <a:bodyPr/>
        <a:lstStyle/>
        <a:p>
          <a:endParaRPr lang="en-US"/>
        </a:p>
      </dgm:t>
    </dgm:pt>
    <dgm:pt modelId="{E5C211AD-9FBB-476D-B6C1-9DBE26C98672}" type="sibTrans" cxnId="{9707760B-B50D-4483-AC04-528C1F1BFF9D}">
      <dgm:prSet/>
      <dgm:spPr/>
      <dgm:t>
        <a:bodyPr/>
        <a:lstStyle/>
        <a:p>
          <a:endParaRPr lang="en-US"/>
        </a:p>
      </dgm:t>
    </dgm:pt>
    <dgm:pt modelId="{37E06907-B177-4970-A8BE-79BD94066A5B}">
      <dgm:prSet/>
      <dgm:spPr/>
      <dgm:t>
        <a:bodyPr/>
        <a:lstStyle/>
        <a:p>
          <a:r>
            <a:rPr lang="en-US"/>
            <a:t>Filtering posts based on specific keywords</a:t>
          </a:r>
        </a:p>
      </dgm:t>
    </dgm:pt>
    <dgm:pt modelId="{17D66952-CD5F-4024-BB73-577317E4816E}" type="parTrans" cxnId="{D7615DA5-006A-44CC-8840-12485E9EC164}">
      <dgm:prSet/>
      <dgm:spPr/>
      <dgm:t>
        <a:bodyPr/>
        <a:lstStyle/>
        <a:p>
          <a:endParaRPr lang="en-US"/>
        </a:p>
      </dgm:t>
    </dgm:pt>
    <dgm:pt modelId="{1D6CD039-2768-4D31-99D7-FA0655F24D02}" type="sibTrans" cxnId="{D7615DA5-006A-44CC-8840-12485E9EC164}">
      <dgm:prSet/>
      <dgm:spPr/>
      <dgm:t>
        <a:bodyPr/>
        <a:lstStyle/>
        <a:p>
          <a:endParaRPr lang="en-US"/>
        </a:p>
      </dgm:t>
    </dgm:pt>
    <dgm:pt modelId="{048AE5B2-5987-4E5E-8362-CD3B28C3376A}">
      <dgm:prSet/>
      <dgm:spPr/>
      <dgm:t>
        <a:bodyPr/>
        <a:lstStyle/>
        <a:p>
          <a:r>
            <a:rPr lang="en-US"/>
            <a:t>Sending matched posts to Apache Kafka topic</a:t>
          </a:r>
        </a:p>
      </dgm:t>
    </dgm:pt>
    <dgm:pt modelId="{FE1BBA60-1DA3-4E5E-BDE2-14DE2909DDE1}" type="parTrans" cxnId="{302EFDA7-EFC7-4A99-A280-7B79204D87C9}">
      <dgm:prSet/>
      <dgm:spPr/>
      <dgm:t>
        <a:bodyPr/>
        <a:lstStyle/>
        <a:p>
          <a:endParaRPr lang="en-US"/>
        </a:p>
      </dgm:t>
    </dgm:pt>
    <dgm:pt modelId="{12CC8D0F-84EC-4672-BA4B-E3951677050D}" type="sibTrans" cxnId="{302EFDA7-EFC7-4A99-A280-7B79204D87C9}">
      <dgm:prSet/>
      <dgm:spPr/>
      <dgm:t>
        <a:bodyPr/>
        <a:lstStyle/>
        <a:p>
          <a:endParaRPr lang="en-US"/>
        </a:p>
      </dgm:t>
    </dgm:pt>
    <dgm:pt modelId="{FEB18B40-B305-4C8A-92D7-F2CD214B1B42}">
      <dgm:prSet/>
      <dgm:spPr/>
      <dgm:t>
        <a:bodyPr/>
        <a:lstStyle/>
        <a:p>
          <a:r>
            <a:rPr lang="en-US"/>
            <a:t>Designed for scalability and real-time analytics use cases</a:t>
          </a:r>
        </a:p>
      </dgm:t>
    </dgm:pt>
    <dgm:pt modelId="{BFFA89A4-3746-44F6-8323-77399D2865F2}" type="parTrans" cxnId="{DF818992-14C5-4517-98CA-4BFCDA1106AC}">
      <dgm:prSet/>
      <dgm:spPr/>
      <dgm:t>
        <a:bodyPr/>
        <a:lstStyle/>
        <a:p>
          <a:endParaRPr lang="en-US"/>
        </a:p>
      </dgm:t>
    </dgm:pt>
    <dgm:pt modelId="{C7093B58-1974-44F8-943D-177C52E76648}" type="sibTrans" cxnId="{DF818992-14C5-4517-98CA-4BFCDA1106AC}">
      <dgm:prSet/>
      <dgm:spPr/>
      <dgm:t>
        <a:bodyPr/>
        <a:lstStyle/>
        <a:p>
          <a:endParaRPr lang="en-US"/>
        </a:p>
      </dgm:t>
    </dgm:pt>
    <dgm:pt modelId="{C06F628C-1D3E-4F4F-9F11-A54A71EFE913}" type="pres">
      <dgm:prSet presAssocID="{75E42F91-0603-4FE1-A875-4D0B62D2DC18}" presName="linear" presStyleCnt="0">
        <dgm:presLayoutVars>
          <dgm:animLvl val="lvl"/>
          <dgm:resizeHandles val="exact"/>
        </dgm:presLayoutVars>
      </dgm:prSet>
      <dgm:spPr/>
    </dgm:pt>
    <dgm:pt modelId="{BE9FC4A4-5A6F-4C27-B1B6-A881B3D60510}" type="pres">
      <dgm:prSet presAssocID="{7EC505C8-DC0F-49E5-8157-B871A6E028C5}" presName="parentText" presStyleLbl="node1" presStyleIdx="0" presStyleCnt="4">
        <dgm:presLayoutVars>
          <dgm:chMax val="0"/>
          <dgm:bulletEnabled val="1"/>
        </dgm:presLayoutVars>
      </dgm:prSet>
      <dgm:spPr/>
    </dgm:pt>
    <dgm:pt modelId="{CAA45D18-3DBF-481E-A19F-6F07AD4C6EAB}" type="pres">
      <dgm:prSet presAssocID="{E5C211AD-9FBB-476D-B6C1-9DBE26C98672}" presName="spacer" presStyleCnt="0"/>
      <dgm:spPr/>
    </dgm:pt>
    <dgm:pt modelId="{D11660D7-8F9E-4CD0-8F97-99CBEED77EC3}" type="pres">
      <dgm:prSet presAssocID="{37E06907-B177-4970-A8BE-79BD94066A5B}" presName="parentText" presStyleLbl="node1" presStyleIdx="1" presStyleCnt="4">
        <dgm:presLayoutVars>
          <dgm:chMax val="0"/>
          <dgm:bulletEnabled val="1"/>
        </dgm:presLayoutVars>
      </dgm:prSet>
      <dgm:spPr/>
    </dgm:pt>
    <dgm:pt modelId="{5891A904-C7C6-4FE9-BF60-EF26F6668F5F}" type="pres">
      <dgm:prSet presAssocID="{1D6CD039-2768-4D31-99D7-FA0655F24D02}" presName="spacer" presStyleCnt="0"/>
      <dgm:spPr/>
    </dgm:pt>
    <dgm:pt modelId="{2A1A6B34-CE0E-4259-8B37-ADEB332AC2CF}" type="pres">
      <dgm:prSet presAssocID="{048AE5B2-5987-4E5E-8362-CD3B28C3376A}" presName="parentText" presStyleLbl="node1" presStyleIdx="2" presStyleCnt="4">
        <dgm:presLayoutVars>
          <dgm:chMax val="0"/>
          <dgm:bulletEnabled val="1"/>
        </dgm:presLayoutVars>
      </dgm:prSet>
      <dgm:spPr/>
    </dgm:pt>
    <dgm:pt modelId="{99C1C04A-F522-440E-A302-25B5E34C44CF}" type="pres">
      <dgm:prSet presAssocID="{12CC8D0F-84EC-4672-BA4B-E3951677050D}" presName="spacer" presStyleCnt="0"/>
      <dgm:spPr/>
    </dgm:pt>
    <dgm:pt modelId="{DAF61232-DEEF-430D-BBEE-54389F035795}" type="pres">
      <dgm:prSet presAssocID="{FEB18B40-B305-4C8A-92D7-F2CD214B1B42}" presName="parentText" presStyleLbl="node1" presStyleIdx="3" presStyleCnt="4">
        <dgm:presLayoutVars>
          <dgm:chMax val="0"/>
          <dgm:bulletEnabled val="1"/>
        </dgm:presLayoutVars>
      </dgm:prSet>
      <dgm:spPr/>
    </dgm:pt>
  </dgm:ptLst>
  <dgm:cxnLst>
    <dgm:cxn modelId="{50D87B06-F812-4A92-9CB6-A7C606A1E064}" type="presOf" srcId="{048AE5B2-5987-4E5E-8362-CD3B28C3376A}" destId="{2A1A6B34-CE0E-4259-8B37-ADEB332AC2CF}" srcOrd="0" destOrd="0" presId="urn:microsoft.com/office/officeart/2005/8/layout/vList2"/>
    <dgm:cxn modelId="{9707760B-B50D-4483-AC04-528C1F1BFF9D}" srcId="{75E42F91-0603-4FE1-A875-4D0B62D2DC18}" destId="{7EC505C8-DC0F-49E5-8157-B871A6E028C5}" srcOrd="0" destOrd="0" parTransId="{073C8651-6D9F-4336-9F9F-791FF9F49315}" sibTransId="{E5C211AD-9FBB-476D-B6C1-9DBE26C98672}"/>
    <dgm:cxn modelId="{1AB3DF2D-53BE-420E-87A0-076CB41BBEB6}" type="presOf" srcId="{37E06907-B177-4970-A8BE-79BD94066A5B}" destId="{D11660D7-8F9E-4CD0-8F97-99CBEED77EC3}" srcOrd="0" destOrd="0" presId="urn:microsoft.com/office/officeart/2005/8/layout/vList2"/>
    <dgm:cxn modelId="{9B520230-2102-40B2-96DA-246B2016A3FF}" type="presOf" srcId="{FEB18B40-B305-4C8A-92D7-F2CD214B1B42}" destId="{DAF61232-DEEF-430D-BBEE-54389F035795}" srcOrd="0" destOrd="0" presId="urn:microsoft.com/office/officeart/2005/8/layout/vList2"/>
    <dgm:cxn modelId="{B777E637-5348-4E98-BA9A-39DF468E630E}" type="presOf" srcId="{75E42F91-0603-4FE1-A875-4D0B62D2DC18}" destId="{C06F628C-1D3E-4F4F-9F11-A54A71EFE913}" srcOrd="0" destOrd="0" presId="urn:microsoft.com/office/officeart/2005/8/layout/vList2"/>
    <dgm:cxn modelId="{0D18D165-E658-4565-B82C-F04104A44299}" type="presOf" srcId="{7EC505C8-DC0F-49E5-8157-B871A6E028C5}" destId="{BE9FC4A4-5A6F-4C27-B1B6-A881B3D60510}" srcOrd="0" destOrd="0" presId="urn:microsoft.com/office/officeart/2005/8/layout/vList2"/>
    <dgm:cxn modelId="{DF818992-14C5-4517-98CA-4BFCDA1106AC}" srcId="{75E42F91-0603-4FE1-A875-4D0B62D2DC18}" destId="{FEB18B40-B305-4C8A-92D7-F2CD214B1B42}" srcOrd="3" destOrd="0" parTransId="{BFFA89A4-3746-44F6-8323-77399D2865F2}" sibTransId="{C7093B58-1974-44F8-943D-177C52E76648}"/>
    <dgm:cxn modelId="{D7615DA5-006A-44CC-8840-12485E9EC164}" srcId="{75E42F91-0603-4FE1-A875-4D0B62D2DC18}" destId="{37E06907-B177-4970-A8BE-79BD94066A5B}" srcOrd="1" destOrd="0" parTransId="{17D66952-CD5F-4024-BB73-577317E4816E}" sibTransId="{1D6CD039-2768-4D31-99D7-FA0655F24D02}"/>
    <dgm:cxn modelId="{302EFDA7-EFC7-4A99-A280-7B79204D87C9}" srcId="{75E42F91-0603-4FE1-A875-4D0B62D2DC18}" destId="{048AE5B2-5987-4E5E-8362-CD3B28C3376A}" srcOrd="2" destOrd="0" parTransId="{FE1BBA60-1DA3-4E5E-BDE2-14DE2909DDE1}" sibTransId="{12CC8D0F-84EC-4672-BA4B-E3951677050D}"/>
    <dgm:cxn modelId="{E12A66FF-400A-435A-A650-EC53B336802E}" type="presParOf" srcId="{C06F628C-1D3E-4F4F-9F11-A54A71EFE913}" destId="{BE9FC4A4-5A6F-4C27-B1B6-A881B3D60510}" srcOrd="0" destOrd="0" presId="urn:microsoft.com/office/officeart/2005/8/layout/vList2"/>
    <dgm:cxn modelId="{A2364BC0-6C26-4A1D-A142-4A829A204379}" type="presParOf" srcId="{C06F628C-1D3E-4F4F-9F11-A54A71EFE913}" destId="{CAA45D18-3DBF-481E-A19F-6F07AD4C6EAB}" srcOrd="1" destOrd="0" presId="urn:microsoft.com/office/officeart/2005/8/layout/vList2"/>
    <dgm:cxn modelId="{7FFFB2B8-44CD-43B3-A892-2E440F6473CF}" type="presParOf" srcId="{C06F628C-1D3E-4F4F-9F11-A54A71EFE913}" destId="{D11660D7-8F9E-4CD0-8F97-99CBEED77EC3}" srcOrd="2" destOrd="0" presId="urn:microsoft.com/office/officeart/2005/8/layout/vList2"/>
    <dgm:cxn modelId="{6AED13E0-86C6-4CA1-92A7-6A52305C293B}" type="presParOf" srcId="{C06F628C-1D3E-4F4F-9F11-A54A71EFE913}" destId="{5891A904-C7C6-4FE9-BF60-EF26F6668F5F}" srcOrd="3" destOrd="0" presId="urn:microsoft.com/office/officeart/2005/8/layout/vList2"/>
    <dgm:cxn modelId="{0D7EBC87-D742-4AA9-AAB4-A774F5EB928C}" type="presParOf" srcId="{C06F628C-1D3E-4F4F-9F11-A54A71EFE913}" destId="{2A1A6B34-CE0E-4259-8B37-ADEB332AC2CF}" srcOrd="4" destOrd="0" presId="urn:microsoft.com/office/officeart/2005/8/layout/vList2"/>
    <dgm:cxn modelId="{E53D5F11-6752-43BF-A9C7-9350B96C7950}" type="presParOf" srcId="{C06F628C-1D3E-4F4F-9F11-A54A71EFE913}" destId="{99C1C04A-F522-440E-A302-25B5E34C44CF}" srcOrd="5" destOrd="0" presId="urn:microsoft.com/office/officeart/2005/8/layout/vList2"/>
    <dgm:cxn modelId="{1B9A797F-C255-45C0-9D40-2504E8F4B2B1}" type="presParOf" srcId="{C06F628C-1D3E-4F4F-9F11-A54A71EFE913}" destId="{DAF61232-DEEF-430D-BBEE-54389F035795}"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9FC4A4-5A6F-4C27-B1B6-A881B3D60510}">
      <dsp:nvSpPr>
        <dsp:cNvPr id="0" name=""/>
        <dsp:cNvSpPr/>
      </dsp:nvSpPr>
      <dsp:spPr>
        <a:xfrm>
          <a:off x="0" y="335550"/>
          <a:ext cx="5175384" cy="115362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Real-time ingestion of Facebook posts using Facebook Graph API</a:t>
          </a:r>
        </a:p>
      </dsp:txBody>
      <dsp:txXfrm>
        <a:off x="56315" y="391865"/>
        <a:ext cx="5062754" cy="1040990"/>
      </dsp:txXfrm>
    </dsp:sp>
    <dsp:sp modelId="{D11660D7-8F9E-4CD0-8F97-99CBEED77EC3}">
      <dsp:nvSpPr>
        <dsp:cNvPr id="0" name=""/>
        <dsp:cNvSpPr/>
      </dsp:nvSpPr>
      <dsp:spPr>
        <a:xfrm>
          <a:off x="0" y="1572690"/>
          <a:ext cx="5175384" cy="1153620"/>
        </a:xfrm>
        <a:prstGeom prst="roundRect">
          <a:avLst/>
        </a:prstGeom>
        <a:solidFill>
          <a:schemeClr val="accent2">
            <a:hueOff val="1560506"/>
            <a:satOff val="-1946"/>
            <a:lumOff val="4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Filtering posts based on specific keywords</a:t>
          </a:r>
        </a:p>
      </dsp:txBody>
      <dsp:txXfrm>
        <a:off x="56315" y="1629005"/>
        <a:ext cx="5062754" cy="1040990"/>
      </dsp:txXfrm>
    </dsp:sp>
    <dsp:sp modelId="{2A1A6B34-CE0E-4259-8B37-ADEB332AC2CF}">
      <dsp:nvSpPr>
        <dsp:cNvPr id="0" name=""/>
        <dsp:cNvSpPr/>
      </dsp:nvSpPr>
      <dsp:spPr>
        <a:xfrm>
          <a:off x="0" y="2809830"/>
          <a:ext cx="5175384" cy="1153620"/>
        </a:xfrm>
        <a:prstGeom prst="roundRect">
          <a:avLst/>
        </a:prstGeom>
        <a:solidFill>
          <a:schemeClr val="accent2">
            <a:hueOff val="3121013"/>
            <a:satOff val="-3893"/>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Sending matched posts to Apache Kafka topic</a:t>
          </a:r>
        </a:p>
      </dsp:txBody>
      <dsp:txXfrm>
        <a:off x="56315" y="2866145"/>
        <a:ext cx="5062754" cy="1040990"/>
      </dsp:txXfrm>
    </dsp:sp>
    <dsp:sp modelId="{DAF61232-DEEF-430D-BBEE-54389F035795}">
      <dsp:nvSpPr>
        <dsp:cNvPr id="0" name=""/>
        <dsp:cNvSpPr/>
      </dsp:nvSpPr>
      <dsp:spPr>
        <a:xfrm>
          <a:off x="0" y="4046970"/>
          <a:ext cx="5175384" cy="1153620"/>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Designed for scalability and real-time analytics use cases</a:t>
          </a:r>
        </a:p>
      </dsp:txBody>
      <dsp:txXfrm>
        <a:off x="56315" y="4103285"/>
        <a:ext cx="5062754" cy="104099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ar-E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28101C2B-D43A-4410-8FE8-AF1273ABF9AF}" type="datetimeFigureOut">
              <a:rPr lang="ar-EG" smtClean="0"/>
              <a:t>11/11/1446</a:t>
            </a:fld>
            <a:endParaRPr lang="ar-EG"/>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ar-E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ar-E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F2F77AE6-6314-4CAA-9725-9ABDFD42E04A}" type="slidenum">
              <a:rPr lang="ar-EG" smtClean="0"/>
              <a:t>‹#›</a:t>
            </a:fld>
            <a:endParaRPr lang="ar-EG"/>
          </a:p>
        </p:txBody>
      </p:sp>
    </p:spTree>
    <p:extLst>
      <p:ext uri="{BB962C8B-B14F-4D97-AF65-F5344CB8AC3E}">
        <p14:creationId xmlns:p14="http://schemas.microsoft.com/office/powerpoint/2010/main" val="12779602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5"/>
          </p:nvPr>
        </p:nvSpPr>
        <p:spPr/>
        <p:txBody>
          <a:bodyPr/>
          <a:lstStyle/>
          <a:p>
            <a:fld id="{F2F77AE6-6314-4CAA-9725-9ABDFD42E04A}" type="slidenum">
              <a:rPr lang="ar-EG" smtClean="0"/>
              <a:t>9</a:t>
            </a:fld>
            <a:endParaRPr lang="ar-EG"/>
          </a:p>
        </p:txBody>
      </p:sp>
    </p:spTree>
    <p:extLst>
      <p:ext uri="{BB962C8B-B14F-4D97-AF65-F5344CB8AC3E}">
        <p14:creationId xmlns:p14="http://schemas.microsoft.com/office/powerpoint/2010/main" val="4180349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5"/>
          </p:nvPr>
        </p:nvSpPr>
        <p:spPr/>
        <p:txBody>
          <a:bodyPr/>
          <a:lstStyle/>
          <a:p>
            <a:fld id="{F2F77AE6-6314-4CAA-9725-9ABDFD42E04A}" type="slidenum">
              <a:rPr lang="ar-EG" smtClean="0"/>
              <a:t>33</a:t>
            </a:fld>
            <a:endParaRPr lang="ar-EG"/>
          </a:p>
        </p:txBody>
      </p:sp>
    </p:spTree>
    <p:extLst>
      <p:ext uri="{BB962C8B-B14F-4D97-AF65-F5344CB8AC3E}">
        <p14:creationId xmlns:p14="http://schemas.microsoft.com/office/powerpoint/2010/main" val="3572785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5/8/2025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5/8/2025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5/8/2025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5/8/2025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5/8/2025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white card with black text on it&#10;&#10;AI-generated content may be incorrect.">
            <a:extLst>
              <a:ext uri="{FF2B5EF4-FFF2-40B4-BE49-F238E27FC236}">
                <a16:creationId xmlns:a16="http://schemas.microsoft.com/office/drawing/2014/main" id="{0C0A6EBB-F6BB-10BF-505F-6181FFDCEADF}"/>
              </a:ext>
            </a:extLst>
          </p:cNvPr>
          <p:cNvPicPr>
            <a:picLocks noChangeAspect="1"/>
          </p:cNvPicPr>
          <p:nvPr/>
        </p:nvPicPr>
        <p:blipFill>
          <a:blip r:embed="rId2"/>
          <a:srcRect t="8375" b="16941"/>
          <a:stretch/>
        </p:blipFill>
        <p:spPr>
          <a:xfrm>
            <a:off x="20" y="10"/>
            <a:ext cx="9143980" cy="4681718"/>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37"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74529" y="5470492"/>
            <a:ext cx="1371600" cy="13716"/>
          </a:xfrm>
          <a:custGeom>
            <a:avLst/>
            <a:gdLst>
              <a:gd name="connsiteX0" fmla="*/ 0 w 1371600"/>
              <a:gd name="connsiteY0" fmla="*/ 0 h 13716"/>
              <a:gd name="connsiteX1" fmla="*/ 685800 w 1371600"/>
              <a:gd name="connsiteY1" fmla="*/ 0 h 13716"/>
              <a:gd name="connsiteX2" fmla="*/ 1371600 w 1371600"/>
              <a:gd name="connsiteY2" fmla="*/ 0 h 13716"/>
              <a:gd name="connsiteX3" fmla="*/ 1371600 w 1371600"/>
              <a:gd name="connsiteY3" fmla="*/ 13716 h 13716"/>
              <a:gd name="connsiteX4" fmla="*/ 713232 w 1371600"/>
              <a:gd name="connsiteY4" fmla="*/ 13716 h 13716"/>
              <a:gd name="connsiteX5" fmla="*/ 0 w 1371600"/>
              <a:gd name="connsiteY5" fmla="*/ 13716 h 13716"/>
              <a:gd name="connsiteX6" fmla="*/ 0 w 1371600"/>
              <a:gd name="connsiteY6"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3716" fill="none" extrusionOk="0">
                <a:moveTo>
                  <a:pt x="0" y="0"/>
                </a:moveTo>
                <a:cubicBezTo>
                  <a:pt x="247303" y="31625"/>
                  <a:pt x="422310" y="-25629"/>
                  <a:pt x="685800" y="0"/>
                </a:cubicBezTo>
                <a:cubicBezTo>
                  <a:pt x="949290" y="25629"/>
                  <a:pt x="1192357" y="6696"/>
                  <a:pt x="1371600" y="0"/>
                </a:cubicBezTo>
                <a:cubicBezTo>
                  <a:pt x="1371127" y="2892"/>
                  <a:pt x="1371229" y="8681"/>
                  <a:pt x="1371600" y="13716"/>
                </a:cubicBezTo>
                <a:cubicBezTo>
                  <a:pt x="1107995" y="21892"/>
                  <a:pt x="1033361" y="28370"/>
                  <a:pt x="713232" y="13716"/>
                </a:cubicBezTo>
                <a:cubicBezTo>
                  <a:pt x="393103" y="-938"/>
                  <a:pt x="289343" y="38649"/>
                  <a:pt x="0" y="13716"/>
                </a:cubicBezTo>
                <a:cubicBezTo>
                  <a:pt x="227" y="7219"/>
                  <a:pt x="197" y="5990"/>
                  <a:pt x="0" y="0"/>
                </a:cubicBezTo>
                <a:close/>
              </a:path>
              <a:path w="1371600" h="13716" stroke="0" extrusionOk="0">
                <a:moveTo>
                  <a:pt x="0" y="0"/>
                </a:moveTo>
                <a:cubicBezTo>
                  <a:pt x="170249" y="-24099"/>
                  <a:pt x="504634" y="14338"/>
                  <a:pt x="644652" y="0"/>
                </a:cubicBezTo>
                <a:cubicBezTo>
                  <a:pt x="784670" y="-14338"/>
                  <a:pt x="1087773" y="8679"/>
                  <a:pt x="1371600" y="0"/>
                </a:cubicBezTo>
                <a:cubicBezTo>
                  <a:pt x="1372228" y="6235"/>
                  <a:pt x="1371259" y="10206"/>
                  <a:pt x="1371600" y="13716"/>
                </a:cubicBezTo>
                <a:cubicBezTo>
                  <a:pt x="1176823" y="-5981"/>
                  <a:pt x="900830" y="5417"/>
                  <a:pt x="713232" y="13716"/>
                </a:cubicBezTo>
                <a:cubicBezTo>
                  <a:pt x="525634" y="22015"/>
                  <a:pt x="282837" y="1152"/>
                  <a:pt x="0" y="13716"/>
                </a:cubicBezTo>
                <a:cubicBezTo>
                  <a:pt x="596" y="8712"/>
                  <a:pt x="320" y="3422"/>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597DE4DF-4A27-023B-CF01-68249CFC23E3}"/>
              </a:ext>
            </a:extLst>
          </p:cNvPr>
          <p:cNvSpPr>
            <a:spLocks noGrp="1"/>
          </p:cNvSpPr>
          <p:nvPr>
            <p:ph idx="1"/>
          </p:nvPr>
        </p:nvSpPr>
        <p:spPr>
          <a:xfrm>
            <a:off x="3490720" y="4777739"/>
            <a:ext cx="5173220" cy="1399223"/>
          </a:xfrm>
        </p:spPr>
        <p:txBody>
          <a:bodyPr vert="horz" lIns="91440" tIns="45720" rIns="91440" bIns="45720" rtlCol="0" anchor="ctr">
            <a:normAutofit/>
          </a:bodyPr>
          <a:lstStyle/>
          <a:p>
            <a:pPr indent="-228600" defTabSz="914400">
              <a:spcAft>
                <a:spcPts val="600"/>
              </a:spcAft>
              <a:buFont typeface="Arial" panose="020B0604020202020204" pitchFamily="34" charset="0"/>
              <a:buChar char="•"/>
            </a:pPr>
            <a:r>
              <a:rPr lang="en-US" sz="1900" b="1" i="1"/>
              <a:t>Real-Time Social Media Data Pipeline with Spark Streaming &amp; Kafka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133778"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4" name="Title 1">
            <a:extLst>
              <a:ext uri="{FF2B5EF4-FFF2-40B4-BE49-F238E27FC236}">
                <a16:creationId xmlns:a16="http://schemas.microsoft.com/office/drawing/2014/main" id="{34377875-49EA-F575-829C-BE95FB0B0F5B}"/>
              </a:ext>
            </a:extLst>
          </p:cNvPr>
          <p:cNvSpPr>
            <a:spLocks noGrp="1"/>
          </p:cNvSpPr>
          <p:nvPr/>
        </p:nvSpPr>
        <p:spPr>
          <a:xfrm>
            <a:off x="628650" y="713312"/>
            <a:ext cx="3028950" cy="543137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kern="1200">
                <a:solidFill>
                  <a:schemeClr val="tx1"/>
                </a:solidFill>
                <a:latin typeface="+mj-lt"/>
                <a:ea typeface="+mj-ea"/>
                <a:cs typeface="+mj-cs"/>
              </a:rPr>
              <a:t>📈 Analytical Outcomes</a:t>
            </a:r>
          </a:p>
        </p:txBody>
      </p:sp>
      <p:sp>
        <p:nvSpPr>
          <p:cNvPr id="5" name="Content Placeholder 2">
            <a:extLst>
              <a:ext uri="{FF2B5EF4-FFF2-40B4-BE49-F238E27FC236}">
                <a16:creationId xmlns:a16="http://schemas.microsoft.com/office/drawing/2014/main" id="{5CC99229-97EE-09C5-14C9-8FB37ABE8879}"/>
              </a:ext>
            </a:extLst>
          </p:cNvPr>
          <p:cNvSpPr>
            <a:spLocks noGrp="1"/>
          </p:cNvSpPr>
          <p:nvPr/>
        </p:nvSpPr>
        <p:spPr>
          <a:xfrm>
            <a:off x="4571999" y="713313"/>
            <a:ext cx="3943351" cy="5431376"/>
          </a:xfrm>
          <a:prstGeom prst="rect">
            <a:avLst/>
          </a:prstGeom>
        </p:spPr>
        <p:txBody>
          <a:bodyPr vert="horz" lIns="91440" tIns="45720" rIns="91440" bIns="45720" rtlCol="0" anchor="ct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indent="-228600" defTabSz="914400">
              <a:lnSpc>
                <a:spcPct val="90000"/>
              </a:lnSpc>
              <a:buFont typeface="Arial" panose="020B0604020202020204" pitchFamily="34" charset="0"/>
              <a:buChar char="•"/>
            </a:pPr>
            <a:endParaRPr lang="en-US" sz="1700" dirty="0"/>
          </a:p>
          <a:p>
            <a:pPr indent="-228600" defTabSz="914400">
              <a:lnSpc>
                <a:spcPct val="90000"/>
              </a:lnSpc>
              <a:buFont typeface="Arial" panose="020B0604020202020204" pitchFamily="34" charset="0"/>
              <a:buChar char="•"/>
            </a:pPr>
            <a:r>
              <a:rPr lang="en-US" sz="2500" dirty="0"/>
              <a:t>Keyword-specific post counts</a:t>
            </a:r>
          </a:p>
          <a:p>
            <a:pPr indent="-228600" defTabSz="914400">
              <a:lnSpc>
                <a:spcPct val="90000"/>
              </a:lnSpc>
              <a:buFont typeface="Arial" panose="020B0604020202020204" pitchFamily="34" charset="0"/>
              <a:buChar char="•"/>
            </a:pPr>
            <a:r>
              <a:rPr lang="en-US" sz="2500" dirty="0"/>
              <a:t>Real-time social media trend visibility</a:t>
            </a:r>
          </a:p>
          <a:p>
            <a:pPr indent="-228600" defTabSz="914400">
              <a:lnSpc>
                <a:spcPct val="90000"/>
              </a:lnSpc>
              <a:buFont typeface="Arial" panose="020B0604020202020204" pitchFamily="34" charset="0"/>
              <a:buChar char="•"/>
            </a:pPr>
            <a:r>
              <a:rPr lang="en-US" sz="2500" dirty="0"/>
              <a:t>Streaming data ready for dashboards and alerts</a:t>
            </a:r>
          </a:p>
        </p:txBody>
      </p:sp>
    </p:spTree>
    <p:extLst>
      <p:ext uri="{BB962C8B-B14F-4D97-AF65-F5344CB8AC3E}">
        <p14:creationId xmlns:p14="http://schemas.microsoft.com/office/powerpoint/2010/main" val="31678175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3D black and red cube illustration">
            <a:extLst>
              <a:ext uri="{FF2B5EF4-FFF2-40B4-BE49-F238E27FC236}">
                <a16:creationId xmlns:a16="http://schemas.microsoft.com/office/drawing/2014/main" id="{D163EF2C-D4CE-02C9-BEBD-744C4641E8FB}"/>
              </a:ext>
            </a:extLst>
          </p:cNvPr>
          <p:cNvPicPr>
            <a:picLocks noChangeAspect="1"/>
          </p:cNvPicPr>
          <p:nvPr/>
        </p:nvPicPr>
        <p:blipFill>
          <a:blip r:embed="rId2"/>
          <a:srcRect l="8121" r="19150" b="9090"/>
          <a:stretch/>
        </p:blipFill>
        <p:spPr>
          <a:xfrm>
            <a:off x="20" y="10"/>
            <a:ext cx="9143980" cy="6857990"/>
          </a:xfrm>
          <a:prstGeom prst="rect">
            <a:avLst/>
          </a:prstGeom>
        </p:spPr>
      </p:pic>
      <p:sp>
        <p:nvSpPr>
          <p:cNvPr id="24" name="Rectangle 23">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75865" y="-511"/>
            <a:ext cx="4592270" cy="9144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0BAB3F5-F320-E827-C4E8-487F6481525F}"/>
              </a:ext>
            </a:extLst>
          </p:cNvPr>
          <p:cNvSpPr>
            <a:spLocks noGrp="1"/>
          </p:cNvSpPr>
          <p:nvPr>
            <p:ph type="title"/>
          </p:nvPr>
        </p:nvSpPr>
        <p:spPr>
          <a:xfrm>
            <a:off x="303414" y="3091928"/>
            <a:ext cx="6808922" cy="2387600"/>
          </a:xfrm>
        </p:spPr>
        <p:txBody>
          <a:bodyPr vert="horz" lIns="91440" tIns="45720" rIns="91440" bIns="45720" rtlCol="0" anchor="b">
            <a:normAutofit/>
          </a:bodyPr>
          <a:lstStyle/>
          <a:p>
            <a:pPr algn="l" defTabSz="914400">
              <a:lnSpc>
                <a:spcPct val="90000"/>
              </a:lnSpc>
            </a:pPr>
            <a:r>
              <a:rPr lang="en-US" sz="5700" b="1" dirty="0">
                <a:solidFill>
                  <a:schemeClr val="bg1"/>
                </a:solidFill>
              </a:rPr>
              <a:t>Screens From Project</a:t>
            </a:r>
          </a:p>
        </p:txBody>
      </p:sp>
      <p:sp>
        <p:nvSpPr>
          <p:cNvPr id="26" name="Rectangle: Rounded Corners 25">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7339422"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5742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reeform: Shape 5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253670"/>
            <a:ext cx="137072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422146"/>
            <a:ext cx="484026"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655140"/>
            <a:ext cx="515604"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8" name="Isosceles Triangle 5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6115501"/>
            <a:ext cx="112088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AI-generated content may be incorrect.">
            <a:extLst>
              <a:ext uri="{FF2B5EF4-FFF2-40B4-BE49-F238E27FC236}">
                <a16:creationId xmlns:a16="http://schemas.microsoft.com/office/drawing/2014/main" id="{9E173480-2490-06A9-F795-7C8204063DE7}"/>
              </a:ext>
            </a:extLst>
          </p:cNvPr>
          <p:cNvPicPr>
            <a:picLocks noChangeAspect="1"/>
          </p:cNvPicPr>
          <p:nvPr/>
        </p:nvPicPr>
        <p:blipFill>
          <a:blip r:embed="rId2"/>
          <a:stretch>
            <a:fillRect/>
          </a:stretch>
        </p:blipFill>
        <p:spPr>
          <a:xfrm>
            <a:off x="256032" y="1644546"/>
            <a:ext cx="8605278" cy="4396407"/>
          </a:xfrm>
          <a:prstGeom prst="rect">
            <a:avLst/>
          </a:prstGeom>
          <a:ln>
            <a:noFill/>
          </a:ln>
        </p:spPr>
      </p:pic>
      <p:sp>
        <p:nvSpPr>
          <p:cNvPr id="59" name="Isosceles Triangle 5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6453143"/>
            <a:ext cx="61117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0217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253670"/>
            <a:ext cx="137072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422146"/>
            <a:ext cx="484026"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655140"/>
            <a:ext cx="515604"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Isosceles Triangle 25">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6115501"/>
            <a:ext cx="112088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AI-generated content may be incorrect.">
            <a:extLst>
              <a:ext uri="{FF2B5EF4-FFF2-40B4-BE49-F238E27FC236}">
                <a16:creationId xmlns:a16="http://schemas.microsoft.com/office/drawing/2014/main" id="{40AC79C4-94D1-54ED-3C40-4FAA9EA2E360}"/>
              </a:ext>
            </a:extLst>
          </p:cNvPr>
          <p:cNvPicPr>
            <a:picLocks noChangeAspect="1"/>
          </p:cNvPicPr>
          <p:nvPr/>
        </p:nvPicPr>
        <p:blipFill>
          <a:blip r:embed="rId2"/>
          <a:stretch>
            <a:fillRect/>
          </a:stretch>
        </p:blipFill>
        <p:spPr>
          <a:xfrm>
            <a:off x="482600" y="1476310"/>
            <a:ext cx="8178799" cy="4010089"/>
          </a:xfrm>
          <a:prstGeom prst="rect">
            <a:avLst/>
          </a:prstGeom>
          <a:ln>
            <a:noFill/>
          </a:ln>
        </p:spPr>
      </p:pic>
      <p:sp>
        <p:nvSpPr>
          <p:cNvPr id="28" name="Isosceles Triangle 27">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6453143"/>
            <a:ext cx="61117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5367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253670"/>
            <a:ext cx="137072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422146"/>
            <a:ext cx="484026"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655140"/>
            <a:ext cx="515604"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6115501"/>
            <a:ext cx="112088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AI-generated content may be incorrect.">
            <a:extLst>
              <a:ext uri="{FF2B5EF4-FFF2-40B4-BE49-F238E27FC236}">
                <a16:creationId xmlns:a16="http://schemas.microsoft.com/office/drawing/2014/main" id="{7CA7681F-8B79-F9D3-6A01-9A21957F609D}"/>
              </a:ext>
            </a:extLst>
          </p:cNvPr>
          <p:cNvPicPr>
            <a:picLocks noChangeAspect="1"/>
          </p:cNvPicPr>
          <p:nvPr/>
        </p:nvPicPr>
        <p:blipFill>
          <a:blip r:embed="rId2"/>
          <a:stretch>
            <a:fillRect/>
          </a:stretch>
        </p:blipFill>
        <p:spPr>
          <a:xfrm>
            <a:off x="482600" y="1614415"/>
            <a:ext cx="8178799" cy="4154424"/>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6453143"/>
            <a:ext cx="61117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4673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253670"/>
            <a:ext cx="137072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422146"/>
            <a:ext cx="484026"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655140"/>
            <a:ext cx="515604"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6115501"/>
            <a:ext cx="112088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 shot of a computer screen&#10;&#10;AI-generated content may be incorrect.">
            <a:extLst>
              <a:ext uri="{FF2B5EF4-FFF2-40B4-BE49-F238E27FC236}">
                <a16:creationId xmlns:a16="http://schemas.microsoft.com/office/drawing/2014/main" id="{93DCE400-FE23-437C-F16E-57FEA79C529C}"/>
              </a:ext>
            </a:extLst>
          </p:cNvPr>
          <p:cNvPicPr>
            <a:picLocks noChangeAspect="1"/>
          </p:cNvPicPr>
          <p:nvPr/>
        </p:nvPicPr>
        <p:blipFill>
          <a:blip r:embed="rId2"/>
          <a:stretch>
            <a:fillRect/>
          </a:stretch>
        </p:blipFill>
        <p:spPr>
          <a:xfrm>
            <a:off x="482600" y="1591471"/>
            <a:ext cx="8178799" cy="4355209"/>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6453143"/>
            <a:ext cx="61117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9443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253670"/>
            <a:ext cx="137072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422146"/>
            <a:ext cx="484026"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655140"/>
            <a:ext cx="515604"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6115501"/>
            <a:ext cx="112088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 shot of a computer screen&#10;&#10;AI-generated content may be incorrect.">
            <a:extLst>
              <a:ext uri="{FF2B5EF4-FFF2-40B4-BE49-F238E27FC236}">
                <a16:creationId xmlns:a16="http://schemas.microsoft.com/office/drawing/2014/main" id="{8B905269-54AD-49B7-E702-A5CE2D1084AD}"/>
              </a:ext>
            </a:extLst>
          </p:cNvPr>
          <p:cNvPicPr>
            <a:picLocks noChangeAspect="1"/>
          </p:cNvPicPr>
          <p:nvPr/>
        </p:nvPicPr>
        <p:blipFill>
          <a:blip r:embed="rId2"/>
          <a:stretch>
            <a:fillRect/>
          </a:stretch>
        </p:blipFill>
        <p:spPr>
          <a:xfrm>
            <a:off x="482600" y="1591471"/>
            <a:ext cx="8178799" cy="4355209"/>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6453143"/>
            <a:ext cx="61117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486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253670"/>
            <a:ext cx="137072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422146"/>
            <a:ext cx="484026"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655140"/>
            <a:ext cx="515604"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6115501"/>
            <a:ext cx="112088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AI-generated content may be incorrect.">
            <a:extLst>
              <a:ext uri="{FF2B5EF4-FFF2-40B4-BE49-F238E27FC236}">
                <a16:creationId xmlns:a16="http://schemas.microsoft.com/office/drawing/2014/main" id="{F749BE94-1B58-15B5-9EC0-8019E12DF0B9}"/>
              </a:ext>
            </a:extLst>
          </p:cNvPr>
          <p:cNvPicPr>
            <a:picLocks noChangeAspect="1"/>
          </p:cNvPicPr>
          <p:nvPr/>
        </p:nvPicPr>
        <p:blipFill>
          <a:blip r:embed="rId2"/>
          <a:stretch>
            <a:fillRect/>
          </a:stretch>
        </p:blipFill>
        <p:spPr>
          <a:xfrm>
            <a:off x="2810151" y="643467"/>
            <a:ext cx="3523697"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6453143"/>
            <a:ext cx="61117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60812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253670"/>
            <a:ext cx="137072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422146"/>
            <a:ext cx="484026"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655140"/>
            <a:ext cx="515604"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6115501"/>
            <a:ext cx="112088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 program&#10;&#10;AI-generated content may be incorrect.">
            <a:extLst>
              <a:ext uri="{FF2B5EF4-FFF2-40B4-BE49-F238E27FC236}">
                <a16:creationId xmlns:a16="http://schemas.microsoft.com/office/drawing/2014/main" id="{65B45DA9-322C-E8F1-5990-812B80163161}"/>
              </a:ext>
            </a:extLst>
          </p:cNvPr>
          <p:cNvPicPr>
            <a:picLocks noChangeAspect="1"/>
          </p:cNvPicPr>
          <p:nvPr/>
        </p:nvPicPr>
        <p:blipFill>
          <a:blip r:embed="rId2"/>
          <a:stretch>
            <a:fillRect/>
          </a:stretch>
        </p:blipFill>
        <p:spPr>
          <a:xfrm>
            <a:off x="511441" y="1546017"/>
            <a:ext cx="8178799" cy="4355209"/>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6453143"/>
            <a:ext cx="61117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89069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253670"/>
            <a:ext cx="137072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422146"/>
            <a:ext cx="484026"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655140"/>
            <a:ext cx="515604"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6115501"/>
            <a:ext cx="112088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 program&#10;&#10;AI-generated content may be incorrect.">
            <a:extLst>
              <a:ext uri="{FF2B5EF4-FFF2-40B4-BE49-F238E27FC236}">
                <a16:creationId xmlns:a16="http://schemas.microsoft.com/office/drawing/2014/main" id="{86A8A439-FA2E-DA81-5E2E-0780958F6347}"/>
              </a:ext>
            </a:extLst>
          </p:cNvPr>
          <p:cNvPicPr>
            <a:picLocks noGrp="1" noChangeAspect="1"/>
          </p:cNvPicPr>
          <p:nvPr>
            <p:ph idx="1"/>
          </p:nvPr>
        </p:nvPicPr>
        <p:blipFill>
          <a:blip r:embed="rId2"/>
          <a:stretch>
            <a:fillRect/>
          </a:stretch>
        </p:blipFill>
        <p:spPr>
          <a:xfrm>
            <a:off x="482600" y="1630788"/>
            <a:ext cx="8178799" cy="4334763"/>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6453143"/>
            <a:ext cx="61117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8040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0073F7DC-8181-E4FA-A600-1BFB9D9E81FF}"/>
              </a:ext>
            </a:extLst>
          </p:cNvPr>
          <p:cNvSpPr>
            <a:spLocks noGrp="1"/>
          </p:cNvSpPr>
          <p:nvPr/>
        </p:nvSpPr>
        <p:spPr>
          <a:xfrm>
            <a:off x="515125" y="1153572"/>
            <a:ext cx="2400300" cy="446116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kern="1200">
                <a:solidFill>
                  <a:srgbClr val="FFFFFF"/>
                </a:solidFill>
                <a:latin typeface="+mj-lt"/>
                <a:ea typeface="+mj-ea"/>
                <a:cs typeface="+mj-cs"/>
              </a:rPr>
              <a:t>🛠️ Project Overview</a:t>
            </a:r>
          </a:p>
        </p:txBody>
      </p:sp>
      <p:sp>
        <p:nvSpPr>
          <p:cNvPr id="16" name="Arc 1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Content Placeholder 2">
            <a:extLst>
              <a:ext uri="{FF2B5EF4-FFF2-40B4-BE49-F238E27FC236}">
                <a16:creationId xmlns:a16="http://schemas.microsoft.com/office/drawing/2014/main" id="{E12D122A-42FE-0F39-6310-4D4499513A91}"/>
              </a:ext>
            </a:extLst>
          </p:cNvPr>
          <p:cNvSpPr>
            <a:spLocks noGrp="1"/>
          </p:cNvSpPr>
          <p:nvPr/>
        </p:nvSpPr>
        <p:spPr>
          <a:xfrm>
            <a:off x="3335481" y="591344"/>
            <a:ext cx="5179868" cy="5585619"/>
          </a:xfrm>
          <a:prstGeom prst="rect">
            <a:avLst/>
          </a:prstGeom>
        </p:spPr>
        <p:txBody>
          <a:bodyPr vert="horz" lIns="91440" tIns="45720" rIns="91440" bIns="45720" rtlCol="0" anchor="ct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indent="-228600" defTabSz="914400">
              <a:lnSpc>
                <a:spcPct val="90000"/>
              </a:lnSpc>
              <a:buFont typeface="Arial" panose="020B0604020202020204" pitchFamily="34" charset="0"/>
              <a:buChar char="•"/>
            </a:pPr>
            <a:endParaRPr lang="en-US"/>
          </a:p>
          <a:p>
            <a:pPr indent="-228600" defTabSz="914400">
              <a:lnSpc>
                <a:spcPct val="90000"/>
              </a:lnSpc>
              <a:buFont typeface="Arial" panose="020B0604020202020204" pitchFamily="34" charset="0"/>
              <a:buChar char="•"/>
            </a:pPr>
            <a:r>
              <a:rPr lang="en-US"/>
              <a:t>Builds a real-time data pipeline for Facebook posts</a:t>
            </a:r>
          </a:p>
          <a:p>
            <a:pPr indent="-228600" defTabSz="914400">
              <a:lnSpc>
                <a:spcPct val="90000"/>
              </a:lnSpc>
              <a:buFont typeface="Arial" panose="020B0604020202020204" pitchFamily="34" charset="0"/>
              <a:buChar char="•"/>
            </a:pPr>
            <a:r>
              <a:rPr lang="en-US"/>
              <a:t>Filters posts with specific keywords</a:t>
            </a:r>
          </a:p>
          <a:p>
            <a:pPr indent="-228600" defTabSz="914400">
              <a:lnSpc>
                <a:spcPct val="90000"/>
              </a:lnSpc>
              <a:buFont typeface="Arial" panose="020B0604020202020204" pitchFamily="34" charset="0"/>
              <a:buChar char="•"/>
            </a:pPr>
            <a:r>
              <a:rPr lang="en-US"/>
              <a:t>Streams relevant posts to Kafka for analysis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253670"/>
            <a:ext cx="137072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422146"/>
            <a:ext cx="484026"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655140"/>
            <a:ext cx="515604"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6115501"/>
            <a:ext cx="112088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 program&#10;&#10;AI-generated content may be incorrect.">
            <a:extLst>
              <a:ext uri="{FF2B5EF4-FFF2-40B4-BE49-F238E27FC236}">
                <a16:creationId xmlns:a16="http://schemas.microsoft.com/office/drawing/2014/main" id="{B6F1D4EE-9356-D4E9-08E3-ADD04CEF5A14}"/>
              </a:ext>
            </a:extLst>
          </p:cNvPr>
          <p:cNvPicPr>
            <a:picLocks noGrp="1" noChangeAspect="1"/>
          </p:cNvPicPr>
          <p:nvPr>
            <p:ph idx="1"/>
          </p:nvPr>
        </p:nvPicPr>
        <p:blipFill>
          <a:blip r:embed="rId2"/>
          <a:stretch>
            <a:fillRect/>
          </a:stretch>
        </p:blipFill>
        <p:spPr>
          <a:xfrm>
            <a:off x="482600" y="1610340"/>
            <a:ext cx="8178799" cy="4375658"/>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6453143"/>
            <a:ext cx="61117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6742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253670"/>
            <a:ext cx="137072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422146"/>
            <a:ext cx="484026"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655140"/>
            <a:ext cx="515604"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Isosceles Triangle 2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6115501"/>
            <a:ext cx="112088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 program&#10;&#10;AI-generated content may be incorrect.">
            <a:extLst>
              <a:ext uri="{FF2B5EF4-FFF2-40B4-BE49-F238E27FC236}">
                <a16:creationId xmlns:a16="http://schemas.microsoft.com/office/drawing/2014/main" id="{94C8E0B2-50F5-99E1-F754-2CBA8C3A5BDE}"/>
              </a:ext>
            </a:extLst>
          </p:cNvPr>
          <p:cNvPicPr>
            <a:picLocks noChangeAspect="1"/>
          </p:cNvPicPr>
          <p:nvPr/>
        </p:nvPicPr>
        <p:blipFill>
          <a:blip r:embed="rId2"/>
          <a:stretch>
            <a:fillRect/>
          </a:stretch>
        </p:blipFill>
        <p:spPr>
          <a:xfrm>
            <a:off x="403247" y="1680773"/>
            <a:ext cx="8178799" cy="4314317"/>
          </a:xfrm>
          <a:prstGeom prst="rect">
            <a:avLst/>
          </a:prstGeom>
          <a:ln>
            <a:noFill/>
          </a:ln>
        </p:spPr>
      </p:pic>
      <p:sp>
        <p:nvSpPr>
          <p:cNvPr id="24" name="Isosceles Triangle 2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6453143"/>
            <a:ext cx="61117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804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253670"/>
            <a:ext cx="137072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422146"/>
            <a:ext cx="484026"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655140"/>
            <a:ext cx="515604"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6115501"/>
            <a:ext cx="112088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 program&#10;&#10;AI-generated content may be incorrect.">
            <a:extLst>
              <a:ext uri="{FF2B5EF4-FFF2-40B4-BE49-F238E27FC236}">
                <a16:creationId xmlns:a16="http://schemas.microsoft.com/office/drawing/2014/main" id="{531D7C44-5D73-4AC2-32E5-B18D84298CBB}"/>
              </a:ext>
            </a:extLst>
          </p:cNvPr>
          <p:cNvPicPr>
            <a:picLocks noChangeAspect="1"/>
          </p:cNvPicPr>
          <p:nvPr/>
        </p:nvPicPr>
        <p:blipFill>
          <a:blip r:embed="rId2"/>
          <a:stretch>
            <a:fillRect/>
          </a:stretch>
        </p:blipFill>
        <p:spPr>
          <a:xfrm>
            <a:off x="482600" y="1571022"/>
            <a:ext cx="8178799" cy="4375658"/>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6453143"/>
            <a:ext cx="61117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9002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253670"/>
            <a:ext cx="137072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422146"/>
            <a:ext cx="484026"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655140"/>
            <a:ext cx="515604"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6115501"/>
            <a:ext cx="112088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 program&#10;&#10;AI-generated content may be incorrect.">
            <a:extLst>
              <a:ext uri="{FF2B5EF4-FFF2-40B4-BE49-F238E27FC236}">
                <a16:creationId xmlns:a16="http://schemas.microsoft.com/office/drawing/2014/main" id="{6B7AD924-DA4D-E07F-8697-212A5A96CD3C}"/>
              </a:ext>
            </a:extLst>
          </p:cNvPr>
          <p:cNvPicPr>
            <a:picLocks noGrp="1" noChangeAspect="1"/>
          </p:cNvPicPr>
          <p:nvPr>
            <p:ph idx="1"/>
          </p:nvPr>
        </p:nvPicPr>
        <p:blipFill>
          <a:blip r:embed="rId2"/>
          <a:stretch>
            <a:fillRect/>
          </a:stretch>
        </p:blipFill>
        <p:spPr>
          <a:xfrm>
            <a:off x="482600" y="1641011"/>
            <a:ext cx="8178799" cy="4314317"/>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6453143"/>
            <a:ext cx="61117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9515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253670"/>
            <a:ext cx="137072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422146"/>
            <a:ext cx="484026"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655140"/>
            <a:ext cx="515604"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6115501"/>
            <a:ext cx="112088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AI-generated content may be incorrect.">
            <a:extLst>
              <a:ext uri="{FF2B5EF4-FFF2-40B4-BE49-F238E27FC236}">
                <a16:creationId xmlns:a16="http://schemas.microsoft.com/office/drawing/2014/main" id="{F9D6ADFB-5A26-3488-8B1B-F1EFF9AC8D67}"/>
              </a:ext>
            </a:extLst>
          </p:cNvPr>
          <p:cNvPicPr>
            <a:picLocks noGrp="1" noChangeAspect="1"/>
          </p:cNvPicPr>
          <p:nvPr>
            <p:ph idx="1"/>
          </p:nvPr>
        </p:nvPicPr>
        <p:blipFill>
          <a:blip r:embed="rId2"/>
          <a:stretch>
            <a:fillRect/>
          </a:stretch>
        </p:blipFill>
        <p:spPr>
          <a:xfrm>
            <a:off x="482600" y="1629259"/>
            <a:ext cx="8178799" cy="4396104"/>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6453143"/>
            <a:ext cx="61117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6822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253670"/>
            <a:ext cx="137072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422146"/>
            <a:ext cx="484026"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655140"/>
            <a:ext cx="515604"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6115501"/>
            <a:ext cx="112088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 program&#10;&#10;AI-generated content may be incorrect.">
            <a:extLst>
              <a:ext uri="{FF2B5EF4-FFF2-40B4-BE49-F238E27FC236}">
                <a16:creationId xmlns:a16="http://schemas.microsoft.com/office/drawing/2014/main" id="{F99940D4-AA72-329B-1654-10BF3B11D68D}"/>
              </a:ext>
            </a:extLst>
          </p:cNvPr>
          <p:cNvPicPr>
            <a:picLocks noGrp="1" noChangeAspect="1"/>
          </p:cNvPicPr>
          <p:nvPr>
            <p:ph idx="1"/>
          </p:nvPr>
        </p:nvPicPr>
        <p:blipFill>
          <a:blip r:embed="rId2"/>
          <a:stretch>
            <a:fillRect/>
          </a:stretch>
        </p:blipFill>
        <p:spPr>
          <a:xfrm>
            <a:off x="482600" y="1591471"/>
            <a:ext cx="8178799" cy="4355209"/>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6453143"/>
            <a:ext cx="61117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41728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253670"/>
            <a:ext cx="137072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422146"/>
            <a:ext cx="484026"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655140"/>
            <a:ext cx="515604"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6115501"/>
            <a:ext cx="112088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AI-generated content may be incorrect.">
            <a:extLst>
              <a:ext uri="{FF2B5EF4-FFF2-40B4-BE49-F238E27FC236}">
                <a16:creationId xmlns:a16="http://schemas.microsoft.com/office/drawing/2014/main" id="{2A1027B1-981B-E554-7A95-ED06DAF47F78}"/>
              </a:ext>
            </a:extLst>
          </p:cNvPr>
          <p:cNvPicPr>
            <a:picLocks noGrp="1" noChangeAspect="1"/>
          </p:cNvPicPr>
          <p:nvPr>
            <p:ph idx="1"/>
          </p:nvPr>
        </p:nvPicPr>
        <p:blipFill>
          <a:blip r:embed="rId2"/>
          <a:stretch>
            <a:fillRect/>
          </a:stretch>
        </p:blipFill>
        <p:spPr>
          <a:xfrm>
            <a:off x="465614" y="1641011"/>
            <a:ext cx="8178799" cy="4314317"/>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6453143"/>
            <a:ext cx="61117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04983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253670"/>
            <a:ext cx="137072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422146"/>
            <a:ext cx="484026"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655140"/>
            <a:ext cx="515604"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6115501"/>
            <a:ext cx="112088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AI-generated content may be incorrect.">
            <a:extLst>
              <a:ext uri="{FF2B5EF4-FFF2-40B4-BE49-F238E27FC236}">
                <a16:creationId xmlns:a16="http://schemas.microsoft.com/office/drawing/2014/main" id="{48D5C2AF-01FC-0F67-0BE4-FF0B9895CE2E}"/>
              </a:ext>
            </a:extLst>
          </p:cNvPr>
          <p:cNvPicPr>
            <a:picLocks noGrp="1" noChangeAspect="1"/>
          </p:cNvPicPr>
          <p:nvPr>
            <p:ph idx="1"/>
          </p:nvPr>
        </p:nvPicPr>
        <p:blipFill>
          <a:blip r:embed="rId2"/>
          <a:stretch>
            <a:fillRect/>
          </a:stretch>
        </p:blipFill>
        <p:spPr>
          <a:xfrm>
            <a:off x="511441" y="1632363"/>
            <a:ext cx="8178799" cy="4314317"/>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6453143"/>
            <a:ext cx="61117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79946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253670"/>
            <a:ext cx="137072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422146"/>
            <a:ext cx="484026"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655140"/>
            <a:ext cx="515604"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6115501"/>
            <a:ext cx="112088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AI-generated content may be incorrect.">
            <a:extLst>
              <a:ext uri="{FF2B5EF4-FFF2-40B4-BE49-F238E27FC236}">
                <a16:creationId xmlns:a16="http://schemas.microsoft.com/office/drawing/2014/main" id="{8BA1A835-02CE-4ABE-88EC-E4DEC310AE6F}"/>
              </a:ext>
            </a:extLst>
          </p:cNvPr>
          <p:cNvPicPr>
            <a:picLocks noGrp="1" noChangeAspect="1"/>
          </p:cNvPicPr>
          <p:nvPr>
            <p:ph idx="1"/>
          </p:nvPr>
        </p:nvPicPr>
        <p:blipFill>
          <a:blip r:embed="rId2"/>
          <a:stretch>
            <a:fillRect/>
          </a:stretch>
        </p:blipFill>
        <p:spPr>
          <a:xfrm>
            <a:off x="483693" y="1630788"/>
            <a:ext cx="8178799" cy="4334763"/>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6453143"/>
            <a:ext cx="61117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06765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253670"/>
            <a:ext cx="137072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422146"/>
            <a:ext cx="484026"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655140"/>
            <a:ext cx="515604"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6115501"/>
            <a:ext cx="112088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AI-generated content may be incorrect.">
            <a:extLst>
              <a:ext uri="{FF2B5EF4-FFF2-40B4-BE49-F238E27FC236}">
                <a16:creationId xmlns:a16="http://schemas.microsoft.com/office/drawing/2014/main" id="{0520EDC1-BBB9-84B8-27A3-3B19FF3344CE}"/>
              </a:ext>
            </a:extLst>
          </p:cNvPr>
          <p:cNvPicPr>
            <a:picLocks noGrp="1" noChangeAspect="1"/>
          </p:cNvPicPr>
          <p:nvPr>
            <p:ph idx="1"/>
          </p:nvPr>
        </p:nvPicPr>
        <p:blipFill>
          <a:blip r:embed="rId2"/>
          <a:stretch>
            <a:fillRect/>
          </a:stretch>
        </p:blipFill>
        <p:spPr>
          <a:xfrm>
            <a:off x="482600" y="1743932"/>
            <a:ext cx="8178799" cy="3905376"/>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6453143"/>
            <a:ext cx="61117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2400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6250" y="640823"/>
            <a:ext cx="2563994" cy="5583148"/>
          </a:xfrm>
        </p:spPr>
        <p:txBody>
          <a:bodyPr anchor="ctr">
            <a:normAutofit/>
          </a:bodyPr>
          <a:lstStyle/>
          <a:p>
            <a:r>
              <a:rPr lang="en-US" sz="4700"/>
              <a:t>What is this Project About?</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44313" y="3465005"/>
            <a:ext cx="5410200" cy="13716"/>
          </a:xfrm>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09587" y="2854"/>
                  <a:pt x="5409791" y="9451"/>
                  <a:pt x="5410200" y="13716"/>
                </a:cubicBezTo>
                <a:cubicBezTo>
                  <a:pt x="5139060" y="2179"/>
                  <a:pt x="5121593" y="26463"/>
                  <a:pt x="4842129" y="13716"/>
                </a:cubicBezTo>
                <a:cubicBezTo>
                  <a:pt x="4562665" y="969"/>
                  <a:pt x="4448273" y="4915"/>
                  <a:pt x="4328160" y="13716"/>
                </a:cubicBezTo>
                <a:cubicBezTo>
                  <a:pt x="4208047" y="22517"/>
                  <a:pt x="3760936" y="17995"/>
                  <a:pt x="3597783" y="13716"/>
                </a:cubicBezTo>
                <a:cubicBezTo>
                  <a:pt x="3434630" y="9437"/>
                  <a:pt x="3299718" y="28641"/>
                  <a:pt x="3029712" y="13716"/>
                </a:cubicBezTo>
                <a:cubicBezTo>
                  <a:pt x="2759706" y="-1209"/>
                  <a:pt x="2640159" y="22822"/>
                  <a:pt x="2299335" y="13716"/>
                </a:cubicBezTo>
                <a:cubicBezTo>
                  <a:pt x="1958511" y="4610"/>
                  <a:pt x="1801186" y="24413"/>
                  <a:pt x="1514856" y="13716"/>
                </a:cubicBezTo>
                <a:cubicBezTo>
                  <a:pt x="1228526" y="3019"/>
                  <a:pt x="1063509" y="-9877"/>
                  <a:pt x="892683" y="13716"/>
                </a:cubicBezTo>
                <a:cubicBezTo>
                  <a:pt x="721857" y="37309"/>
                  <a:pt x="186945" y="-25469"/>
                  <a:pt x="0" y="13716"/>
                </a:cubicBezTo>
                <a:cubicBezTo>
                  <a:pt x="-342" y="9537"/>
                  <a:pt x="-97" y="6817"/>
                  <a:pt x="0" y="0"/>
                </a:cubicBezTo>
                <a:close/>
              </a:path>
              <a:path w="5410200" h="13716"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10660" y="2787"/>
                  <a:pt x="5410166" y="9748"/>
                  <a:pt x="5410200" y="13716"/>
                </a:cubicBezTo>
                <a:cubicBezTo>
                  <a:pt x="5163327" y="36922"/>
                  <a:pt x="5008749" y="6121"/>
                  <a:pt x="4842129" y="13716"/>
                </a:cubicBezTo>
                <a:cubicBezTo>
                  <a:pt x="4675509" y="21311"/>
                  <a:pt x="4433401" y="-5187"/>
                  <a:pt x="4165854" y="13716"/>
                </a:cubicBezTo>
                <a:cubicBezTo>
                  <a:pt x="3898308" y="32619"/>
                  <a:pt x="3809032" y="-13282"/>
                  <a:pt x="3543681" y="13716"/>
                </a:cubicBezTo>
                <a:cubicBezTo>
                  <a:pt x="3278330" y="40714"/>
                  <a:pt x="3073876" y="-20489"/>
                  <a:pt x="2759202" y="13716"/>
                </a:cubicBezTo>
                <a:cubicBezTo>
                  <a:pt x="2444528" y="47921"/>
                  <a:pt x="2204144" y="-1200"/>
                  <a:pt x="1974723" y="13716"/>
                </a:cubicBezTo>
                <a:cubicBezTo>
                  <a:pt x="1745302" y="28632"/>
                  <a:pt x="1602335" y="26918"/>
                  <a:pt x="1406652" y="13716"/>
                </a:cubicBezTo>
                <a:cubicBezTo>
                  <a:pt x="1210969" y="514"/>
                  <a:pt x="923948" y="-1411"/>
                  <a:pt x="730377" y="13716"/>
                </a:cubicBezTo>
                <a:cubicBezTo>
                  <a:pt x="536806" y="28843"/>
                  <a:pt x="336496" y="-4713"/>
                  <a:pt x="0" y="13716"/>
                </a:cubicBezTo>
                <a:cubicBezTo>
                  <a:pt x="-535" y="9547"/>
                  <a:pt x="488" y="451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400AE6EB-7FD8-4342-A202-15D52548C188}"/>
              </a:ext>
            </a:extLst>
          </p:cNvPr>
          <p:cNvGraphicFramePr>
            <a:graphicFrameLocks noGrp="1"/>
          </p:cNvGraphicFramePr>
          <p:nvPr>
            <p:ph idx="1"/>
            <p:extLst>
              <p:ext uri="{D42A27DB-BD31-4B8C-83A1-F6EECF244321}">
                <p14:modId xmlns:p14="http://schemas.microsoft.com/office/powerpoint/2010/main" val="287850231"/>
              </p:ext>
            </p:extLst>
          </p:nvPr>
        </p:nvGraphicFramePr>
        <p:xfrm>
          <a:off x="3486013" y="640822"/>
          <a:ext cx="5175384"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253670"/>
            <a:ext cx="137072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422146"/>
            <a:ext cx="484026"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655140"/>
            <a:ext cx="515604"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6115501"/>
            <a:ext cx="112088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AI-generated content may be incorrect.">
            <a:extLst>
              <a:ext uri="{FF2B5EF4-FFF2-40B4-BE49-F238E27FC236}">
                <a16:creationId xmlns:a16="http://schemas.microsoft.com/office/drawing/2014/main" id="{87E0FB85-60E4-EC6D-F42D-0BCE82B41EB2}"/>
              </a:ext>
            </a:extLst>
          </p:cNvPr>
          <p:cNvPicPr>
            <a:picLocks noGrp="1" noChangeAspect="1"/>
          </p:cNvPicPr>
          <p:nvPr>
            <p:ph idx="1"/>
          </p:nvPr>
        </p:nvPicPr>
        <p:blipFill>
          <a:blip r:embed="rId2"/>
          <a:stretch>
            <a:fillRect/>
          </a:stretch>
        </p:blipFill>
        <p:spPr>
          <a:xfrm>
            <a:off x="482600" y="1680773"/>
            <a:ext cx="8178799" cy="3864481"/>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6453143"/>
            <a:ext cx="61117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65468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253670"/>
            <a:ext cx="137072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422146"/>
            <a:ext cx="484026"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655140"/>
            <a:ext cx="515604"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6115501"/>
            <a:ext cx="112088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AI-generated content may be incorrect.">
            <a:extLst>
              <a:ext uri="{FF2B5EF4-FFF2-40B4-BE49-F238E27FC236}">
                <a16:creationId xmlns:a16="http://schemas.microsoft.com/office/drawing/2014/main" id="{1C57CD9D-E077-A442-B4EB-2A6A60781BAD}"/>
              </a:ext>
            </a:extLst>
          </p:cNvPr>
          <p:cNvPicPr>
            <a:picLocks noGrp="1" noChangeAspect="1"/>
          </p:cNvPicPr>
          <p:nvPr>
            <p:ph idx="1"/>
          </p:nvPr>
        </p:nvPicPr>
        <p:blipFill>
          <a:blip r:embed="rId2"/>
          <a:stretch>
            <a:fillRect/>
          </a:stretch>
        </p:blipFill>
        <p:spPr>
          <a:xfrm>
            <a:off x="482600" y="1571022"/>
            <a:ext cx="8178799" cy="4375658"/>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6453143"/>
            <a:ext cx="61117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79893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253670"/>
            <a:ext cx="137072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422146"/>
            <a:ext cx="484026"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655140"/>
            <a:ext cx="515604"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6115501"/>
            <a:ext cx="112088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AI-generated content may be incorrect.">
            <a:extLst>
              <a:ext uri="{FF2B5EF4-FFF2-40B4-BE49-F238E27FC236}">
                <a16:creationId xmlns:a16="http://schemas.microsoft.com/office/drawing/2014/main" id="{77BCFF98-9976-D1C3-BC7B-C2B4F4A015DF}"/>
              </a:ext>
            </a:extLst>
          </p:cNvPr>
          <p:cNvPicPr>
            <a:picLocks noGrp="1" noChangeAspect="1"/>
          </p:cNvPicPr>
          <p:nvPr>
            <p:ph idx="1"/>
          </p:nvPr>
        </p:nvPicPr>
        <p:blipFill>
          <a:blip r:embed="rId2"/>
          <a:stretch>
            <a:fillRect/>
          </a:stretch>
        </p:blipFill>
        <p:spPr>
          <a:xfrm>
            <a:off x="511441" y="1620565"/>
            <a:ext cx="8178799" cy="4355209"/>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6453143"/>
            <a:ext cx="61117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18170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CD56EFF-84BD-145D-107D-25180941D7C4}"/>
              </a:ext>
            </a:extLst>
          </p:cNvPr>
          <p:cNvSpPr txBox="1"/>
          <p:nvPr/>
        </p:nvSpPr>
        <p:spPr>
          <a:xfrm>
            <a:off x="5117908" y="373310"/>
            <a:ext cx="3368866" cy="1616203"/>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2800" dirty="0">
                <a:latin typeface="+mj-lt"/>
                <a:ea typeface="+mj-ea"/>
                <a:cs typeface="+mj-cs"/>
              </a:rPr>
              <a:t>Conclusion</a:t>
            </a:r>
          </a:p>
        </p:txBody>
      </p:sp>
      <p:pic>
        <p:nvPicPr>
          <p:cNvPr id="13" name="Picture 12">
            <a:extLst>
              <a:ext uri="{FF2B5EF4-FFF2-40B4-BE49-F238E27FC236}">
                <a16:creationId xmlns:a16="http://schemas.microsoft.com/office/drawing/2014/main" id="{C8A12863-A2C0-8F49-F53A-75814A1D79B2}"/>
              </a:ext>
            </a:extLst>
          </p:cNvPr>
          <p:cNvPicPr>
            <a:picLocks noChangeAspect="1"/>
          </p:cNvPicPr>
          <p:nvPr/>
        </p:nvPicPr>
        <p:blipFill>
          <a:blip r:embed="rId3"/>
          <a:srcRect l="84" r="62417"/>
          <a:stretch/>
        </p:blipFill>
        <p:spPr>
          <a:xfrm>
            <a:off x="20" y="10"/>
            <a:ext cx="4571980" cy="6857990"/>
          </a:xfrm>
          <a:prstGeom prst="rect">
            <a:avLst/>
          </a:prstGeom>
        </p:spPr>
      </p:pic>
      <p:grpSp>
        <p:nvGrpSpPr>
          <p:cNvPr id="20" name="Group 19">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2521" cy="6858000"/>
            <a:chOff x="12068638" y="0"/>
            <a:chExt cx="123362" cy="6858000"/>
          </a:xfrm>
        </p:grpSpPr>
        <p:sp>
          <p:nvSpPr>
            <p:cNvPr id="21" name="Rectangle 20">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C3FB43AA-A9BC-F0FD-8DA5-C9EC731D443A}"/>
              </a:ext>
            </a:extLst>
          </p:cNvPr>
          <p:cNvSpPr>
            <a:spLocks noGrp="1"/>
          </p:cNvSpPr>
          <p:nvPr>
            <p:ph idx="1"/>
          </p:nvPr>
        </p:nvSpPr>
        <p:spPr>
          <a:xfrm>
            <a:off x="5117908" y="2130508"/>
            <a:ext cx="3368866" cy="4018396"/>
          </a:xfrm>
        </p:spPr>
        <p:txBody>
          <a:bodyPr vert="horz" lIns="91440" tIns="45720" rIns="91440" bIns="45720" rtlCol="0" anchor="t">
            <a:noAutofit/>
          </a:bodyPr>
          <a:lstStyle/>
          <a:p>
            <a:pPr marL="0" indent="-228600" defTabSz="914400">
              <a:lnSpc>
                <a:spcPct val="90000"/>
              </a:lnSpc>
              <a:buFont typeface="Arial" panose="020B0604020202020204" pitchFamily="34" charset="0"/>
              <a:buChar char="•"/>
            </a:pPr>
            <a:r>
              <a:rPr lang="en-US" sz="2000" dirty="0"/>
              <a:t>This Project serves as a robust solution for real-time data processing by combining the strengths of Apache Kafka and Apache Spark. It enables applications to ingest, process, and analyze streaming data efficiently, ensuring scalability, fault tolerance, and low latency. This integration is particularly beneficial for use cases like real-time analytics, monitoring systems, and event-driven architectures.</a:t>
            </a:r>
          </a:p>
        </p:txBody>
      </p:sp>
    </p:spTree>
    <p:extLst>
      <p:ext uri="{BB962C8B-B14F-4D97-AF65-F5344CB8AC3E}">
        <p14:creationId xmlns:p14="http://schemas.microsoft.com/office/powerpoint/2010/main" val="9975877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8" name="Arc 27">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6100024" y="863980"/>
            <a:ext cx="2987899" cy="2240924"/>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004647"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Smiling Face with No Fill">
            <a:extLst>
              <a:ext uri="{FF2B5EF4-FFF2-40B4-BE49-F238E27FC236}">
                <a16:creationId xmlns:a16="http://schemas.microsoft.com/office/drawing/2014/main" id="{B3E8769B-897A-559F-9D50-49B0ECA08B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7386" y="1552610"/>
            <a:ext cx="3583036" cy="3583036"/>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DB2950F8-98EE-A0E3-DDD1-4B2376B26DBB}"/>
              </a:ext>
            </a:extLst>
          </p:cNvPr>
          <p:cNvSpPr>
            <a:spLocks noGrp="1"/>
          </p:cNvSpPr>
          <p:nvPr>
            <p:ph idx="1"/>
          </p:nvPr>
        </p:nvSpPr>
        <p:spPr>
          <a:xfrm>
            <a:off x="4421221" y="2621849"/>
            <a:ext cx="4094129" cy="1444557"/>
          </a:xfrm>
        </p:spPr>
        <p:txBody>
          <a:bodyPr>
            <a:normAutofit/>
          </a:bodyPr>
          <a:lstStyle/>
          <a:p>
            <a:pPr marL="0" indent="0">
              <a:buNone/>
            </a:pPr>
            <a:r>
              <a:rPr lang="en-US" sz="5000" b="1" dirty="0"/>
              <a:t>Thank You</a:t>
            </a:r>
            <a:endParaRPr lang="ar-EG" sz="5000" b="1" dirty="0"/>
          </a:p>
        </p:txBody>
      </p:sp>
    </p:spTree>
    <p:extLst>
      <p:ext uri="{BB962C8B-B14F-4D97-AF65-F5344CB8AC3E}">
        <p14:creationId xmlns:p14="http://schemas.microsoft.com/office/powerpoint/2010/main" val="3739779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8688B835-3BE5-6844-C78D-A0DAAA3D72C2}"/>
              </a:ext>
            </a:extLst>
          </p:cNvPr>
          <p:cNvSpPr>
            <a:spLocks noGrp="1"/>
          </p:cNvSpPr>
          <p:nvPr/>
        </p:nvSpPr>
        <p:spPr>
          <a:xfrm>
            <a:off x="0" y="1389888"/>
            <a:ext cx="3125454" cy="434035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kern="1200" dirty="0">
                <a:solidFill>
                  <a:srgbClr val="FFFFFF"/>
                </a:solidFill>
                <a:latin typeface="+mj-lt"/>
                <a:ea typeface="+mj-ea"/>
                <a:cs typeface="+mj-cs"/>
              </a:rPr>
              <a:t>🧱 System Components</a:t>
            </a:r>
          </a:p>
        </p:txBody>
      </p:sp>
      <p:sp>
        <p:nvSpPr>
          <p:cNvPr id="26" name="Arc 2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Content Placeholder 2">
            <a:extLst>
              <a:ext uri="{FF2B5EF4-FFF2-40B4-BE49-F238E27FC236}">
                <a16:creationId xmlns:a16="http://schemas.microsoft.com/office/drawing/2014/main" id="{8B8D12D1-5154-2B17-8CA0-6D0F6BD0C648}"/>
              </a:ext>
            </a:extLst>
          </p:cNvPr>
          <p:cNvSpPr>
            <a:spLocks noGrp="1"/>
          </p:cNvSpPr>
          <p:nvPr/>
        </p:nvSpPr>
        <p:spPr>
          <a:xfrm>
            <a:off x="3125454" y="841248"/>
            <a:ext cx="5725938" cy="6335840"/>
          </a:xfrm>
          <a:prstGeom prst="rect">
            <a:avLst/>
          </a:prstGeom>
        </p:spPr>
        <p:txBody>
          <a:bodyPr vert="horz" lIns="91440" tIns="45720" rIns="91440" bIns="45720" rtlCol="0" anchor="ct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indent="-228600" defTabSz="914400">
              <a:lnSpc>
                <a:spcPct val="90000"/>
              </a:lnSpc>
              <a:buFont typeface="Arial" panose="020B0604020202020204" pitchFamily="34" charset="0"/>
              <a:buChar char="•"/>
            </a:pPr>
            <a:endParaRPr lang="en-US" sz="2500" dirty="0"/>
          </a:p>
          <a:p>
            <a:pPr marL="571500" indent="-457200" defTabSz="914400">
              <a:lnSpc>
                <a:spcPct val="90000"/>
              </a:lnSpc>
            </a:pPr>
            <a:r>
              <a:rPr lang="en-US" sz="2500" dirty="0"/>
              <a:t> Facebook Data Ingestion (FacebookDataIngestion.java)</a:t>
            </a:r>
          </a:p>
          <a:p>
            <a:pPr marL="571500" indent="-457200" defTabSz="914400">
              <a:lnSpc>
                <a:spcPct val="90000"/>
              </a:lnSpc>
            </a:pPr>
            <a:endParaRPr lang="en-US" sz="2500" dirty="0"/>
          </a:p>
          <a:p>
            <a:pPr marL="571500" indent="-457200" defTabSz="914400">
              <a:lnSpc>
                <a:spcPct val="90000"/>
              </a:lnSpc>
            </a:pPr>
            <a:r>
              <a:rPr lang="en-US" sz="2500" dirty="0"/>
              <a:t> Post Filtering (PostFilter.java)</a:t>
            </a:r>
          </a:p>
          <a:p>
            <a:pPr marL="571500" indent="-457200" defTabSz="914400">
              <a:lnSpc>
                <a:spcPct val="90000"/>
              </a:lnSpc>
            </a:pPr>
            <a:endParaRPr lang="en-US" sz="2500" dirty="0"/>
          </a:p>
          <a:p>
            <a:pPr marL="571500" indent="-457200" defTabSz="914400">
              <a:lnSpc>
                <a:spcPct val="90000"/>
              </a:lnSpc>
            </a:pPr>
            <a:r>
              <a:rPr lang="en-US" sz="2500" dirty="0"/>
              <a:t> Kafka Publisher (KafkaPublisher.java)</a:t>
            </a:r>
          </a:p>
          <a:p>
            <a:pPr marL="571500" indent="-457200" defTabSz="914400">
              <a:lnSpc>
                <a:spcPct val="90000"/>
              </a:lnSpc>
            </a:pPr>
            <a:endParaRPr lang="en-US" sz="2500" dirty="0"/>
          </a:p>
          <a:p>
            <a:pPr marL="571500" indent="-457200" defTabSz="914400">
              <a:lnSpc>
                <a:spcPct val="90000"/>
              </a:lnSpc>
            </a:pPr>
            <a:r>
              <a:rPr lang="en-US" sz="2500" dirty="0"/>
              <a:t> Real-Time Controller (RealTimeProcessor.java)</a:t>
            </a:r>
          </a:p>
          <a:p>
            <a:pPr marL="571500" indent="-457200" defTabSz="914400">
              <a:lnSpc>
                <a:spcPct val="90000"/>
              </a:lnSpc>
            </a:pPr>
            <a:r>
              <a:rPr lang="en-US" sz="2500" dirty="0"/>
              <a:t>Streaming application that reads data in real-time from a Kafka topic, processes it. (SparkKafkaConsumer.java)</a:t>
            </a:r>
          </a:p>
          <a:p>
            <a:pPr marL="571500" indent="-457200" defTabSz="914400">
              <a:lnSpc>
                <a:spcPct val="90000"/>
              </a:lnSpc>
            </a:pPr>
            <a:endParaRPr lang="en-US" sz="2500" dirty="0"/>
          </a:p>
          <a:p>
            <a:pPr marL="571500" indent="-457200" defTabSz="914400">
              <a:lnSpc>
                <a:spcPct val="90000"/>
              </a:lnSpc>
            </a:pPr>
            <a:endParaRPr lang="en-US" sz="2500" dirty="0"/>
          </a:p>
          <a:p>
            <a:pPr marL="571500" indent="-457200" defTabSz="914400">
              <a:lnSpc>
                <a:spcPct val="90000"/>
              </a:lnSpc>
            </a:pPr>
            <a:endParaRPr lang="en-US" sz="2500" dirty="0"/>
          </a:p>
          <a:p>
            <a:pPr marL="571500" indent="-457200" defTabSz="914400">
              <a:lnSpc>
                <a:spcPct val="90000"/>
              </a:lnSpc>
            </a:pPr>
            <a:endParaRPr lang="en-US" sz="2500" dirty="0"/>
          </a:p>
          <a:p>
            <a:pPr indent="-228600" defTabSz="914400">
              <a:lnSpc>
                <a:spcPct val="90000"/>
              </a:lnSpc>
              <a:buFont typeface="Arial" panose="020B0604020202020204" pitchFamily="34" charset="0"/>
              <a:buChar char="•"/>
            </a:pPr>
            <a:endParaRPr lang="en-US" sz="2500" dirty="0"/>
          </a:p>
        </p:txBody>
      </p:sp>
    </p:spTree>
    <p:extLst>
      <p:ext uri="{BB962C8B-B14F-4D97-AF65-F5344CB8AC3E}">
        <p14:creationId xmlns:p14="http://schemas.microsoft.com/office/powerpoint/2010/main" val="817701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544" y="847600"/>
            <a:ext cx="3464954"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A531E44-5F9D-98C5-505B-D13DB8868346}"/>
              </a:ext>
            </a:extLst>
          </p:cNvPr>
          <p:cNvSpPr>
            <a:spLocks noGrp="1"/>
          </p:cNvSpPr>
          <p:nvPr/>
        </p:nvSpPr>
        <p:spPr>
          <a:xfrm>
            <a:off x="1041958" y="1233241"/>
            <a:ext cx="2430380" cy="406462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kern="1200">
                <a:solidFill>
                  <a:srgbClr val="FFFFFF"/>
                </a:solidFill>
                <a:latin typeface="+mj-lt"/>
                <a:ea typeface="+mj-ea"/>
                <a:cs typeface="+mj-cs"/>
              </a:rPr>
              <a:t>📥 Facebook Data Ingestion</a:t>
            </a:r>
          </a:p>
        </p:txBody>
      </p:sp>
      <p:sp>
        <p:nvSpPr>
          <p:cNvPr id="25" name="Freeform: Shape 24">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7896" y="0"/>
            <a:ext cx="866357"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971133" y="-1"/>
            <a:ext cx="130305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19805"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Content Placeholder 2">
            <a:extLst>
              <a:ext uri="{FF2B5EF4-FFF2-40B4-BE49-F238E27FC236}">
                <a16:creationId xmlns:a16="http://schemas.microsoft.com/office/drawing/2014/main" id="{94816899-E4BF-19A7-943C-5DA54EC61EFC}"/>
              </a:ext>
            </a:extLst>
          </p:cNvPr>
          <p:cNvSpPr>
            <a:spLocks noGrp="1"/>
          </p:cNvSpPr>
          <p:nvPr/>
        </p:nvSpPr>
        <p:spPr>
          <a:xfrm>
            <a:off x="4274184" y="591009"/>
            <a:ext cx="4339272" cy="5244639"/>
          </a:xfrm>
          <a:prstGeom prst="rect">
            <a:avLst/>
          </a:prstGeom>
        </p:spPr>
        <p:txBody>
          <a:bodyPr vert="horz" lIns="91440" tIns="45720" rIns="91440" bIns="45720" rtlCol="0" anchor="t">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indent="-228600" defTabSz="914400">
              <a:lnSpc>
                <a:spcPct val="90000"/>
              </a:lnSpc>
              <a:buFont typeface="Arial" panose="020B0604020202020204" pitchFamily="34" charset="0"/>
              <a:buChar char="•"/>
            </a:pPr>
            <a:endParaRPr lang="en-US" sz="2700" dirty="0"/>
          </a:p>
          <a:p>
            <a:pPr indent="-228600" defTabSz="914400">
              <a:lnSpc>
                <a:spcPct val="90000"/>
              </a:lnSpc>
              <a:buFont typeface="Arial" panose="020B0604020202020204" pitchFamily="34" charset="0"/>
              <a:buChar char="•"/>
            </a:pPr>
            <a:r>
              <a:rPr lang="en-US" sz="2700" dirty="0"/>
              <a:t>Purpose: Connects to Facebook Graph API and retrieves posts</a:t>
            </a:r>
          </a:p>
          <a:p>
            <a:pPr indent="-228600" defTabSz="914400">
              <a:lnSpc>
                <a:spcPct val="90000"/>
              </a:lnSpc>
              <a:buFont typeface="Arial" panose="020B0604020202020204" pitchFamily="34" charset="0"/>
              <a:buChar char="•"/>
            </a:pPr>
            <a:endParaRPr lang="en-US" sz="2700" dirty="0"/>
          </a:p>
          <a:p>
            <a:pPr indent="-228600" defTabSz="914400">
              <a:lnSpc>
                <a:spcPct val="90000"/>
              </a:lnSpc>
              <a:buFont typeface="Arial" panose="020B0604020202020204" pitchFamily="34" charset="0"/>
              <a:buChar char="•"/>
            </a:pPr>
            <a:r>
              <a:rPr lang="en-US" sz="2700" dirty="0"/>
              <a:t>Function: </a:t>
            </a:r>
            <a:r>
              <a:rPr lang="en-US" sz="2700" dirty="0" err="1"/>
              <a:t>fetchFacebookPosts</a:t>
            </a:r>
            <a:r>
              <a:rPr lang="en-US" sz="2700" dirty="0"/>
              <a:t>(String </a:t>
            </a:r>
            <a:r>
              <a:rPr lang="en-US" sz="2700" dirty="0" err="1"/>
              <a:t>accessToken</a:t>
            </a:r>
            <a:r>
              <a:rPr lang="en-US" sz="2700" dirty="0"/>
              <a:t>)</a:t>
            </a:r>
          </a:p>
          <a:p>
            <a:pPr indent="-228600" defTabSz="914400">
              <a:lnSpc>
                <a:spcPct val="90000"/>
              </a:lnSpc>
              <a:buFont typeface="Arial" panose="020B0604020202020204" pitchFamily="34" charset="0"/>
              <a:buChar char="•"/>
            </a:pPr>
            <a:endParaRPr lang="en-US" sz="2700" dirty="0"/>
          </a:p>
          <a:p>
            <a:pPr indent="-228600" defTabSz="914400">
              <a:lnSpc>
                <a:spcPct val="90000"/>
              </a:lnSpc>
              <a:buFont typeface="Arial" panose="020B0604020202020204" pitchFamily="34" charset="0"/>
              <a:buChar char="•"/>
            </a:pPr>
            <a:r>
              <a:rPr lang="en-US" sz="2700" dirty="0"/>
              <a:t>Handles HTTP errors and missing data</a:t>
            </a:r>
          </a:p>
          <a:p>
            <a:pPr indent="-228600" defTabSz="914400">
              <a:lnSpc>
                <a:spcPct val="90000"/>
              </a:lnSpc>
              <a:buFont typeface="Arial" panose="020B0604020202020204" pitchFamily="34" charset="0"/>
              <a:buChar char="•"/>
            </a:pPr>
            <a:endParaRPr lang="en-US" sz="2700" dirty="0"/>
          </a:p>
          <a:p>
            <a:pPr indent="-228600" defTabSz="914400">
              <a:lnSpc>
                <a:spcPct val="90000"/>
              </a:lnSpc>
              <a:buFont typeface="Arial" panose="020B0604020202020204" pitchFamily="34" charset="0"/>
              <a:buChar char="•"/>
            </a:pPr>
            <a:r>
              <a:rPr lang="en-US" sz="2700" dirty="0"/>
              <a:t>Returns a </a:t>
            </a:r>
            <a:r>
              <a:rPr lang="en-US" sz="2700" dirty="0" err="1"/>
              <a:t>JsonArray</a:t>
            </a:r>
            <a:r>
              <a:rPr lang="en-US" sz="2700" dirty="0"/>
              <a:t> of post data</a:t>
            </a:r>
          </a:p>
        </p:txBody>
      </p:sp>
      <p:sp>
        <p:nvSpPr>
          <p:cNvPr id="31" name="Freeform: Shape 30">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161135"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553792" y="5717905"/>
            <a:ext cx="1328706"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99729" y="6258755"/>
            <a:ext cx="1174455"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542289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544" y="847600"/>
            <a:ext cx="3464954"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4C2D5AA9-FFBC-EE5D-39ED-833273A6BE17}"/>
              </a:ext>
            </a:extLst>
          </p:cNvPr>
          <p:cNvSpPr>
            <a:spLocks noGrp="1"/>
          </p:cNvSpPr>
          <p:nvPr/>
        </p:nvSpPr>
        <p:spPr>
          <a:xfrm>
            <a:off x="1041958" y="1233241"/>
            <a:ext cx="2430380" cy="406462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kern="1200">
                <a:solidFill>
                  <a:srgbClr val="FFFFFF"/>
                </a:solidFill>
                <a:latin typeface="+mj-lt"/>
                <a:ea typeface="+mj-ea"/>
                <a:cs typeface="+mj-cs"/>
              </a:rPr>
              <a:t>🔍 Post Filtering</a:t>
            </a:r>
          </a:p>
        </p:txBody>
      </p:sp>
      <p:sp>
        <p:nvSpPr>
          <p:cNvPr id="14" name="Freeform: Shape 13">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7896" y="0"/>
            <a:ext cx="866357"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971133" y="-1"/>
            <a:ext cx="130305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19805"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Content Placeholder 2">
            <a:extLst>
              <a:ext uri="{FF2B5EF4-FFF2-40B4-BE49-F238E27FC236}">
                <a16:creationId xmlns:a16="http://schemas.microsoft.com/office/drawing/2014/main" id="{3EE25852-F68E-2804-A120-BB6C7521A058}"/>
              </a:ext>
            </a:extLst>
          </p:cNvPr>
          <p:cNvSpPr>
            <a:spLocks noGrp="1"/>
          </p:cNvSpPr>
          <p:nvPr/>
        </p:nvSpPr>
        <p:spPr>
          <a:xfrm>
            <a:off x="4406238" y="820880"/>
            <a:ext cx="4109112" cy="5165392"/>
          </a:xfrm>
          <a:prstGeom prst="rect">
            <a:avLst/>
          </a:prstGeom>
        </p:spPr>
        <p:txBody>
          <a:bodyPr vert="horz" lIns="91440" tIns="45720" rIns="91440" bIns="45720" rtlCol="0" anchor="t">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indent="-228600" defTabSz="914400">
              <a:lnSpc>
                <a:spcPct val="90000"/>
              </a:lnSpc>
              <a:buFont typeface="Arial" panose="020B0604020202020204" pitchFamily="34" charset="0"/>
              <a:buChar char="•"/>
            </a:pPr>
            <a:endParaRPr lang="en-US" sz="2500" dirty="0"/>
          </a:p>
          <a:p>
            <a:pPr indent="-228600" defTabSz="914400">
              <a:lnSpc>
                <a:spcPct val="90000"/>
              </a:lnSpc>
              <a:buFont typeface="Arial" panose="020B0604020202020204" pitchFamily="34" charset="0"/>
              <a:buChar char="•"/>
            </a:pPr>
            <a:r>
              <a:rPr lang="en-US" sz="2500" dirty="0"/>
              <a:t>Purpose: Extracts posts with specific keywords (e.g., #sports, #news)</a:t>
            </a:r>
          </a:p>
          <a:p>
            <a:pPr indent="-228600" defTabSz="914400">
              <a:lnSpc>
                <a:spcPct val="90000"/>
              </a:lnSpc>
              <a:buFont typeface="Arial" panose="020B0604020202020204" pitchFamily="34" charset="0"/>
              <a:buChar char="•"/>
            </a:pPr>
            <a:endParaRPr lang="en-US" sz="2500" dirty="0"/>
          </a:p>
          <a:p>
            <a:pPr indent="-228600" defTabSz="914400">
              <a:lnSpc>
                <a:spcPct val="90000"/>
              </a:lnSpc>
              <a:buFont typeface="Arial" panose="020B0604020202020204" pitchFamily="34" charset="0"/>
              <a:buChar char="•"/>
            </a:pPr>
            <a:r>
              <a:rPr lang="en-US" sz="2500" dirty="0"/>
              <a:t>Method: </a:t>
            </a:r>
            <a:r>
              <a:rPr lang="en-US" sz="2500" dirty="0" err="1"/>
              <a:t>filterPosts</a:t>
            </a:r>
            <a:r>
              <a:rPr lang="en-US" sz="2500" dirty="0"/>
              <a:t>(List&lt;</a:t>
            </a:r>
            <a:r>
              <a:rPr lang="en-US" sz="2500" dirty="0" err="1"/>
              <a:t>JsonObject</a:t>
            </a:r>
            <a:r>
              <a:rPr lang="en-US" sz="2500" dirty="0"/>
              <a:t>&gt; posts, List&lt;String&gt; keywords)</a:t>
            </a:r>
          </a:p>
          <a:p>
            <a:pPr indent="-228600" defTabSz="914400">
              <a:lnSpc>
                <a:spcPct val="90000"/>
              </a:lnSpc>
              <a:buFont typeface="Arial" panose="020B0604020202020204" pitchFamily="34" charset="0"/>
              <a:buChar char="•"/>
            </a:pPr>
            <a:endParaRPr lang="en-US" sz="2500" dirty="0"/>
          </a:p>
          <a:p>
            <a:pPr indent="-228600" defTabSz="914400">
              <a:lnSpc>
                <a:spcPct val="90000"/>
              </a:lnSpc>
              <a:buFont typeface="Arial" panose="020B0604020202020204" pitchFamily="34" charset="0"/>
              <a:buChar char="•"/>
            </a:pPr>
            <a:r>
              <a:rPr lang="en-US" sz="2500" dirty="0"/>
              <a:t>Outputs: List of </a:t>
            </a:r>
            <a:r>
              <a:rPr lang="en-US" sz="2500" dirty="0" err="1"/>
              <a:t>FilteredPost</a:t>
            </a:r>
            <a:r>
              <a:rPr lang="en-US" sz="2500" dirty="0"/>
              <a:t> objects with post content, matched keyword, word count</a:t>
            </a:r>
          </a:p>
        </p:txBody>
      </p:sp>
      <p:sp>
        <p:nvSpPr>
          <p:cNvPr id="20" name="Freeform: Shape 19">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161135"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553792" y="5717905"/>
            <a:ext cx="1328706"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99729" y="6258755"/>
            <a:ext cx="1174455"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51330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544" y="847600"/>
            <a:ext cx="3464954"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0555D79-2719-ACB5-8D49-68F4AE0BEF93}"/>
              </a:ext>
            </a:extLst>
          </p:cNvPr>
          <p:cNvSpPr>
            <a:spLocks noGrp="1"/>
          </p:cNvSpPr>
          <p:nvPr/>
        </p:nvSpPr>
        <p:spPr>
          <a:xfrm>
            <a:off x="1041958" y="1209902"/>
            <a:ext cx="2430380" cy="4087967"/>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kern="1200">
                <a:solidFill>
                  <a:srgbClr val="FFFFFF"/>
                </a:solidFill>
                <a:latin typeface="+mj-lt"/>
                <a:ea typeface="+mj-ea"/>
                <a:cs typeface="+mj-cs"/>
              </a:rPr>
              <a:t>📤 Kafka Publisher</a:t>
            </a:r>
          </a:p>
        </p:txBody>
      </p:sp>
      <p:sp>
        <p:nvSpPr>
          <p:cNvPr id="14" name="Freeform: Shape 13">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7896" y="0"/>
            <a:ext cx="866357"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971133" y="-1"/>
            <a:ext cx="130305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19805"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Content Placeholder 2">
            <a:extLst>
              <a:ext uri="{FF2B5EF4-FFF2-40B4-BE49-F238E27FC236}">
                <a16:creationId xmlns:a16="http://schemas.microsoft.com/office/drawing/2014/main" id="{9172297E-7AF8-0C7D-C37A-E3854EF2A8AA}"/>
              </a:ext>
            </a:extLst>
          </p:cNvPr>
          <p:cNvSpPr>
            <a:spLocks noGrp="1"/>
          </p:cNvSpPr>
          <p:nvPr/>
        </p:nvSpPr>
        <p:spPr>
          <a:xfrm>
            <a:off x="4406238" y="694944"/>
            <a:ext cx="4109112" cy="5015286"/>
          </a:xfrm>
          <a:prstGeom prst="rect">
            <a:avLst/>
          </a:prstGeom>
        </p:spPr>
        <p:txBody>
          <a:bodyPr vert="horz" lIns="91440" tIns="45720" rIns="91440" bIns="45720" rtlCol="0" anchor="t">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indent="-228600" defTabSz="914400">
              <a:lnSpc>
                <a:spcPct val="90000"/>
              </a:lnSpc>
              <a:buFont typeface="Arial" panose="020B0604020202020204" pitchFamily="34" charset="0"/>
              <a:buChar char="•"/>
            </a:pPr>
            <a:endParaRPr lang="en-US" sz="2700" dirty="0"/>
          </a:p>
          <a:p>
            <a:pPr indent="-228600" defTabSz="914400">
              <a:lnSpc>
                <a:spcPct val="90000"/>
              </a:lnSpc>
              <a:buFont typeface="Arial" panose="020B0604020202020204" pitchFamily="34" charset="0"/>
              <a:buChar char="•"/>
            </a:pPr>
            <a:r>
              <a:rPr lang="en-US" sz="2700" dirty="0"/>
              <a:t>Purpose: Publishes filtered posts to Kafka topic 'filtered-posts’</a:t>
            </a:r>
          </a:p>
          <a:p>
            <a:pPr indent="-228600" defTabSz="914400">
              <a:lnSpc>
                <a:spcPct val="90000"/>
              </a:lnSpc>
              <a:buFont typeface="Arial" panose="020B0604020202020204" pitchFamily="34" charset="0"/>
              <a:buChar char="•"/>
            </a:pPr>
            <a:endParaRPr lang="en-US" sz="2700" dirty="0"/>
          </a:p>
          <a:p>
            <a:pPr indent="-228600" defTabSz="914400">
              <a:lnSpc>
                <a:spcPct val="90000"/>
              </a:lnSpc>
              <a:buFont typeface="Arial" panose="020B0604020202020204" pitchFamily="34" charset="0"/>
              <a:buChar char="•"/>
            </a:pPr>
            <a:r>
              <a:rPr lang="en-US" sz="2700" dirty="0"/>
              <a:t>Config: Uses localhost:9092, </a:t>
            </a:r>
            <a:r>
              <a:rPr lang="en-US" sz="2700" dirty="0" err="1"/>
              <a:t>StringSerializer</a:t>
            </a:r>
            <a:r>
              <a:rPr lang="en-US" sz="2700" dirty="0"/>
              <a:t> for key/value</a:t>
            </a:r>
          </a:p>
          <a:p>
            <a:pPr indent="-228600" defTabSz="914400">
              <a:lnSpc>
                <a:spcPct val="90000"/>
              </a:lnSpc>
              <a:buFont typeface="Arial" panose="020B0604020202020204" pitchFamily="34" charset="0"/>
              <a:buChar char="•"/>
            </a:pPr>
            <a:endParaRPr lang="en-US" sz="2700" dirty="0"/>
          </a:p>
          <a:p>
            <a:pPr indent="-228600" defTabSz="914400">
              <a:lnSpc>
                <a:spcPct val="90000"/>
              </a:lnSpc>
              <a:buFont typeface="Arial" panose="020B0604020202020204" pitchFamily="34" charset="0"/>
              <a:buChar char="•"/>
            </a:pPr>
            <a:r>
              <a:rPr lang="en-US" sz="2700" dirty="0"/>
              <a:t>Function: </a:t>
            </a:r>
            <a:r>
              <a:rPr lang="en-US" sz="2700" dirty="0" err="1"/>
              <a:t>sendMessage</a:t>
            </a:r>
            <a:r>
              <a:rPr lang="en-US" sz="2700" dirty="0"/>
              <a:t>(String message) sends JSON string messages</a:t>
            </a:r>
          </a:p>
        </p:txBody>
      </p:sp>
      <p:sp>
        <p:nvSpPr>
          <p:cNvPr id="20" name="Freeform: Shape 19">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161135"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553792" y="5717905"/>
            <a:ext cx="1328706"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99729" y="6258755"/>
            <a:ext cx="1174455"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031772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544" y="847600"/>
            <a:ext cx="3464954"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95A14BC6-7ED1-31D2-0265-9E071D228B8A}"/>
              </a:ext>
            </a:extLst>
          </p:cNvPr>
          <p:cNvSpPr>
            <a:spLocks noGrp="1"/>
          </p:cNvSpPr>
          <p:nvPr/>
        </p:nvSpPr>
        <p:spPr>
          <a:xfrm>
            <a:off x="914400" y="1131859"/>
            <a:ext cx="2557938" cy="416601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kern="1200" dirty="0">
                <a:solidFill>
                  <a:srgbClr val="FFFFFF"/>
                </a:solidFill>
                <a:latin typeface="+mj-lt"/>
                <a:ea typeface="+mj-ea"/>
                <a:cs typeface="+mj-cs"/>
              </a:rPr>
              <a:t>⏱️ Real-Time Controller</a:t>
            </a:r>
          </a:p>
        </p:txBody>
      </p:sp>
      <p:sp>
        <p:nvSpPr>
          <p:cNvPr id="14" name="Freeform: Shape 13">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7896" y="0"/>
            <a:ext cx="866357"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971133" y="-1"/>
            <a:ext cx="130305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19805"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Content Placeholder 2">
            <a:extLst>
              <a:ext uri="{FF2B5EF4-FFF2-40B4-BE49-F238E27FC236}">
                <a16:creationId xmlns:a16="http://schemas.microsoft.com/office/drawing/2014/main" id="{C0E72C42-7169-045D-3EDA-B0824378DE33}"/>
              </a:ext>
            </a:extLst>
          </p:cNvPr>
          <p:cNvSpPr>
            <a:spLocks noGrp="1"/>
          </p:cNvSpPr>
          <p:nvPr/>
        </p:nvSpPr>
        <p:spPr>
          <a:xfrm>
            <a:off x="4572000" y="820879"/>
            <a:ext cx="4041456" cy="5437875"/>
          </a:xfrm>
          <a:prstGeom prst="rect">
            <a:avLst/>
          </a:prstGeom>
        </p:spPr>
        <p:txBody>
          <a:bodyPr vert="horz" lIns="91440" tIns="45720" rIns="91440" bIns="45720" rtlCol="0" anchor="t">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indent="-228600" defTabSz="914400">
              <a:lnSpc>
                <a:spcPct val="90000"/>
              </a:lnSpc>
              <a:buFont typeface="Arial" panose="020B0604020202020204" pitchFamily="34" charset="0"/>
              <a:buChar char="•"/>
            </a:pPr>
            <a:endParaRPr lang="en-US" sz="2700" dirty="0"/>
          </a:p>
          <a:p>
            <a:pPr indent="-228600" defTabSz="914400">
              <a:lnSpc>
                <a:spcPct val="90000"/>
              </a:lnSpc>
              <a:buFont typeface="Arial" panose="020B0604020202020204" pitchFamily="34" charset="0"/>
              <a:buChar char="•"/>
            </a:pPr>
            <a:r>
              <a:rPr lang="en-US" sz="2700" dirty="0"/>
              <a:t>Orchestrates the full pipeline</a:t>
            </a:r>
          </a:p>
          <a:p>
            <a:pPr indent="-228600" defTabSz="914400">
              <a:lnSpc>
                <a:spcPct val="90000"/>
              </a:lnSpc>
              <a:buFont typeface="Arial" panose="020B0604020202020204" pitchFamily="34" charset="0"/>
              <a:buChar char="•"/>
            </a:pPr>
            <a:endParaRPr lang="en-US" sz="2700" dirty="0"/>
          </a:p>
          <a:p>
            <a:pPr indent="-228600" defTabSz="914400">
              <a:lnSpc>
                <a:spcPct val="90000"/>
              </a:lnSpc>
              <a:buFont typeface="Arial" panose="020B0604020202020204" pitchFamily="34" charset="0"/>
              <a:buChar char="•"/>
            </a:pPr>
            <a:r>
              <a:rPr lang="en-US" sz="2700" dirty="0"/>
              <a:t>Fetch → Filter → Publish to Kafka</a:t>
            </a:r>
          </a:p>
          <a:p>
            <a:pPr indent="-228600" defTabSz="914400">
              <a:lnSpc>
                <a:spcPct val="90000"/>
              </a:lnSpc>
              <a:buFont typeface="Arial" panose="020B0604020202020204" pitchFamily="34" charset="0"/>
              <a:buChar char="•"/>
            </a:pPr>
            <a:endParaRPr lang="en-US" sz="2700" dirty="0"/>
          </a:p>
          <a:p>
            <a:pPr indent="-228600" defTabSz="914400">
              <a:lnSpc>
                <a:spcPct val="90000"/>
              </a:lnSpc>
              <a:buFont typeface="Arial" panose="020B0604020202020204" pitchFamily="34" charset="0"/>
              <a:buChar char="•"/>
            </a:pPr>
            <a:r>
              <a:rPr lang="en-US" sz="2700" dirty="0"/>
              <a:t>Tracks post IDs to avoid duplication</a:t>
            </a:r>
          </a:p>
          <a:p>
            <a:pPr indent="-228600" defTabSz="914400">
              <a:lnSpc>
                <a:spcPct val="90000"/>
              </a:lnSpc>
              <a:buFont typeface="Arial" panose="020B0604020202020204" pitchFamily="34" charset="0"/>
              <a:buChar char="•"/>
            </a:pPr>
            <a:endParaRPr lang="en-US" sz="2700" dirty="0"/>
          </a:p>
          <a:p>
            <a:pPr indent="-228600" defTabSz="914400">
              <a:lnSpc>
                <a:spcPct val="90000"/>
              </a:lnSpc>
              <a:buFont typeface="Arial" panose="020B0604020202020204" pitchFamily="34" charset="0"/>
              <a:buChar char="•"/>
            </a:pPr>
            <a:r>
              <a:rPr lang="en-US" sz="2700" dirty="0"/>
              <a:t>Runs every 5 seconds, displays summary on shutdown</a:t>
            </a:r>
          </a:p>
        </p:txBody>
      </p:sp>
      <p:sp>
        <p:nvSpPr>
          <p:cNvPr id="20" name="Freeform: Shape 19">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161135"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553792" y="5717905"/>
            <a:ext cx="1328706"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99729" y="6258755"/>
            <a:ext cx="1174455"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6369500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6521" y="1"/>
            <a:ext cx="851299"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6D7999B-298E-DF23-2B0B-327193B2204D}"/>
              </a:ext>
            </a:extLst>
          </p:cNvPr>
          <p:cNvSpPr>
            <a:spLocks noGrp="1"/>
          </p:cNvSpPr>
          <p:nvPr/>
        </p:nvSpPr>
        <p:spPr>
          <a:xfrm>
            <a:off x="628650" y="365125"/>
            <a:ext cx="7886700" cy="132556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kern="1200">
                <a:solidFill>
                  <a:schemeClr val="tx1"/>
                </a:solidFill>
                <a:latin typeface="+mj-lt"/>
                <a:ea typeface="+mj-ea"/>
                <a:cs typeface="+mj-cs"/>
              </a:rPr>
              <a:t>✅ Functional Outcomes</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93647" y="2693652"/>
            <a:ext cx="4083433" cy="3062575"/>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Content Placeholder 2">
            <a:extLst>
              <a:ext uri="{FF2B5EF4-FFF2-40B4-BE49-F238E27FC236}">
                <a16:creationId xmlns:a16="http://schemas.microsoft.com/office/drawing/2014/main" id="{139A4155-D1B5-A29B-7A91-8DC8F2895746}"/>
              </a:ext>
            </a:extLst>
          </p:cNvPr>
          <p:cNvSpPr>
            <a:spLocks noGrp="1"/>
          </p:cNvSpPr>
          <p:nvPr/>
        </p:nvSpPr>
        <p:spPr>
          <a:xfrm>
            <a:off x="628650" y="1825625"/>
            <a:ext cx="7886700" cy="435133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indent="-228600" defTabSz="914400">
              <a:lnSpc>
                <a:spcPct val="90000"/>
              </a:lnSpc>
              <a:buFont typeface="Arial" panose="020B0604020202020204" pitchFamily="34" charset="0"/>
              <a:buChar char="•"/>
            </a:pPr>
            <a:endParaRPr lang="en-US"/>
          </a:p>
          <a:p>
            <a:pPr indent="-228600" defTabSz="914400">
              <a:lnSpc>
                <a:spcPct val="90000"/>
              </a:lnSpc>
              <a:buFont typeface="Arial" panose="020B0604020202020204" pitchFamily="34" charset="0"/>
              <a:buChar char="•"/>
            </a:pPr>
            <a:r>
              <a:rPr lang="en-US"/>
              <a:t>Fetched and parsed Facebook posts</a:t>
            </a:r>
          </a:p>
          <a:p>
            <a:pPr indent="-228600" defTabSz="914400">
              <a:lnSpc>
                <a:spcPct val="90000"/>
              </a:lnSpc>
              <a:buFont typeface="Arial" panose="020B0604020202020204" pitchFamily="34" charset="0"/>
              <a:buChar char="•"/>
            </a:pPr>
            <a:r>
              <a:rPr lang="en-US"/>
              <a:t>Filtered posts with specified keywords</a:t>
            </a:r>
          </a:p>
          <a:p>
            <a:pPr indent="-228600" defTabSz="914400">
              <a:lnSpc>
                <a:spcPct val="90000"/>
              </a:lnSpc>
              <a:buFont typeface="Arial" panose="020B0604020202020204" pitchFamily="34" charset="0"/>
              <a:buChar char="•"/>
            </a:pPr>
            <a:r>
              <a:rPr lang="en-US"/>
              <a:t>Streamed filtered posts to Kafka in real-time</a:t>
            </a:r>
          </a:p>
          <a:p>
            <a:pPr indent="-228600" defTabSz="914400">
              <a:lnSpc>
                <a:spcPct val="90000"/>
              </a:lnSpc>
              <a:buFont typeface="Arial" panose="020B0604020202020204" pitchFamily="34" charset="0"/>
              <a:buChar char="•"/>
            </a:pPr>
            <a:r>
              <a:rPr lang="en-US"/>
              <a:t>Summarized performance on shutdown</a:t>
            </a:r>
          </a:p>
        </p:txBody>
      </p:sp>
    </p:spTree>
    <p:extLst>
      <p:ext uri="{BB962C8B-B14F-4D97-AF65-F5344CB8AC3E}">
        <p14:creationId xmlns:p14="http://schemas.microsoft.com/office/powerpoint/2010/main" val="36248649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65</TotalTime>
  <Words>390</Words>
  <Application>Microsoft Office PowerPoint</Application>
  <PresentationFormat>On-screen Show (4:3)</PresentationFormat>
  <Paragraphs>73</Paragraphs>
  <Slides>34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Aptos</vt:lpstr>
      <vt:lpstr>Arial</vt:lpstr>
      <vt:lpstr>Calibri</vt:lpstr>
      <vt:lpstr>Office Theme</vt:lpstr>
      <vt:lpstr>PowerPoint Presentation</vt:lpstr>
      <vt:lpstr>PowerPoint Presentation</vt:lpstr>
      <vt:lpstr>What is this Project About?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Screens From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Hussein_20225142</cp:lastModifiedBy>
  <cp:revision>9</cp:revision>
  <dcterms:created xsi:type="dcterms:W3CDTF">2013-01-27T09:14:16Z</dcterms:created>
  <dcterms:modified xsi:type="dcterms:W3CDTF">2025-05-07T22:22:03Z</dcterms:modified>
  <cp:category/>
</cp:coreProperties>
</file>